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5"/>
  </p:notesMasterIdLst>
  <p:sldIdLst>
    <p:sldId id="256" r:id="rId2"/>
    <p:sldId id="291" r:id="rId3"/>
    <p:sldId id="258" r:id="rId4"/>
    <p:sldId id="259" r:id="rId5"/>
    <p:sldId id="260" r:id="rId6"/>
    <p:sldId id="261" r:id="rId7"/>
    <p:sldId id="262" r:id="rId8"/>
    <p:sldId id="263" r:id="rId9"/>
    <p:sldId id="264" r:id="rId10"/>
    <p:sldId id="265" r:id="rId11"/>
    <p:sldId id="266" r:id="rId12"/>
    <p:sldId id="267" r:id="rId13"/>
    <p:sldId id="292" r:id="rId14"/>
    <p:sldId id="293" r:id="rId15"/>
    <p:sldId id="294" r:id="rId16"/>
    <p:sldId id="295" r:id="rId17"/>
    <p:sldId id="296" r:id="rId18"/>
    <p:sldId id="297" r:id="rId19"/>
    <p:sldId id="298" r:id="rId20"/>
    <p:sldId id="299" r:id="rId21"/>
    <p:sldId id="300" r:id="rId22"/>
    <p:sldId id="301" r:id="rId23"/>
    <p:sldId id="302" r:id="rId24"/>
    <p:sldId id="303" r:id="rId25"/>
    <p:sldId id="304" r:id="rId26"/>
    <p:sldId id="305" r:id="rId27"/>
    <p:sldId id="306" r:id="rId28"/>
    <p:sldId id="307" r:id="rId29"/>
    <p:sldId id="308" r:id="rId30"/>
    <p:sldId id="309" r:id="rId31"/>
    <p:sldId id="310" r:id="rId32"/>
    <p:sldId id="311" r:id="rId33"/>
    <p:sldId id="312"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280B6A8-99F0-4C66-B970-BF19A7BB4D64}">
          <p14:sldIdLst>
            <p14:sldId id="256"/>
            <p14:sldId id="291"/>
            <p14:sldId id="258"/>
            <p14:sldId id="259"/>
            <p14:sldId id="260"/>
            <p14:sldId id="261"/>
            <p14:sldId id="262"/>
            <p14:sldId id="263"/>
            <p14:sldId id="264"/>
            <p14:sldId id="265"/>
            <p14:sldId id="266"/>
            <p14:sldId id="267"/>
            <p14:sldId id="292"/>
            <p14:sldId id="293"/>
            <p14:sldId id="294"/>
            <p14:sldId id="295"/>
            <p14:sldId id="296"/>
            <p14:sldId id="297"/>
            <p14:sldId id="298"/>
            <p14:sldId id="299"/>
            <p14:sldId id="300"/>
            <p14:sldId id="301"/>
            <p14:sldId id="302"/>
            <p14:sldId id="303"/>
            <p14:sldId id="304"/>
            <p14:sldId id="305"/>
            <p14:sldId id="306"/>
            <p14:sldId id="307"/>
            <p14:sldId id="308"/>
            <p14:sldId id="309"/>
            <p14:sldId id="310"/>
            <p14:sldId id="311"/>
            <p14:sldId id="312"/>
          </p14:sldIdLst>
        </p14:section>
        <p14:section name="Untitled Section" id="{13C53A47-0CCE-41E6-B22B-62FEE5202E4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290" autoAdjust="0"/>
  </p:normalViewPr>
  <p:slideViewPr>
    <p:cSldViewPr>
      <p:cViewPr varScale="1">
        <p:scale>
          <a:sx n="80" d="100"/>
          <a:sy n="80" d="100"/>
        </p:scale>
        <p:origin x="170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DC4CE7-6B13-474B-8B0E-92D1C2862D22}" type="datetimeFigureOut">
              <a:rPr lang="en-US" smtClean="0"/>
              <a:pPr/>
              <a:t>1/3/2022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9412DA-412B-4697-B740-5D44BCB98977}" type="slidenum">
              <a:rPr lang="en-US" smtClean="0"/>
              <a:pPr/>
              <a:t>‹#›</a:t>
            </a:fld>
            <a:endParaRPr lang="en-US"/>
          </a:p>
        </p:txBody>
      </p:sp>
    </p:spTree>
    <p:extLst>
      <p:ext uri="{BB962C8B-B14F-4D97-AF65-F5344CB8AC3E}">
        <p14:creationId xmlns:p14="http://schemas.microsoft.com/office/powerpoint/2010/main" val="17394355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C9412DA-412B-4697-B740-5D44BCB98977}"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695455F-DBAF-4E3F-9A42-B7D5889F976E}" type="datetimeFigureOut">
              <a:rPr lang="en-US" smtClean="0"/>
              <a:pPr/>
              <a:t>1/3/2022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95EF7F0-6CE9-43EE-B499-9741C6645DB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695455F-DBAF-4E3F-9A42-B7D5889F976E}" type="datetimeFigureOut">
              <a:rPr lang="en-US" smtClean="0"/>
              <a:pPr/>
              <a:t>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EF7F0-6CE9-43EE-B499-9741C6645DB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695455F-DBAF-4E3F-9A42-B7D5889F976E}" type="datetimeFigureOut">
              <a:rPr lang="en-US" smtClean="0"/>
              <a:pPr/>
              <a:t>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EF7F0-6CE9-43EE-B499-9741C6645DB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695455F-DBAF-4E3F-9A42-B7D5889F976E}" type="datetimeFigureOut">
              <a:rPr lang="en-US" smtClean="0"/>
              <a:pPr/>
              <a:t>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EF7F0-6CE9-43EE-B499-9741C6645DB4}"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7695455F-DBAF-4E3F-9A42-B7D5889F976E}" type="datetimeFigureOut">
              <a:rPr lang="en-US" smtClean="0"/>
              <a:pPr/>
              <a:t>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EF7F0-6CE9-43EE-B499-9741C6645DB4}"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695455F-DBAF-4E3F-9A42-B7D5889F976E}" type="datetimeFigureOut">
              <a:rPr lang="en-US" smtClean="0"/>
              <a:pPr/>
              <a:t>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EF7F0-6CE9-43EE-B499-9741C6645DB4}"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7695455F-DBAF-4E3F-9A42-B7D5889F976E}" type="datetimeFigureOut">
              <a:rPr lang="en-US" smtClean="0"/>
              <a:pPr/>
              <a:t>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5EF7F0-6CE9-43EE-B499-9741C6645DB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695455F-DBAF-4E3F-9A42-B7D5889F976E}" type="datetimeFigureOut">
              <a:rPr lang="en-US" smtClean="0"/>
              <a:pPr/>
              <a:t>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5EF7F0-6CE9-43EE-B499-9741C6645DB4}"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95455F-DBAF-4E3F-9A42-B7D5889F976E}" type="datetimeFigureOut">
              <a:rPr lang="en-US" smtClean="0"/>
              <a:pPr/>
              <a:t>1/3/2022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5EF7F0-6CE9-43EE-B499-9741C6645DB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7695455F-DBAF-4E3F-9A42-B7D5889F976E}" type="datetimeFigureOut">
              <a:rPr lang="en-US" smtClean="0"/>
              <a:pPr/>
              <a:t>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EF7F0-6CE9-43EE-B499-9741C6645DB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695455F-DBAF-4E3F-9A42-B7D5889F976E}" type="datetimeFigureOut">
              <a:rPr lang="en-US" smtClean="0"/>
              <a:pPr/>
              <a:t>1/3/2022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95EF7F0-6CE9-43EE-B499-9741C6645DB4}"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695455F-DBAF-4E3F-9A42-B7D5889F976E}" type="datetimeFigureOut">
              <a:rPr lang="en-US" smtClean="0"/>
              <a:pPr/>
              <a:t>1/3/2022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95EF7F0-6CE9-43EE-B499-9741C6645DB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1524000"/>
            <a:ext cx="7620000" cy="4572000"/>
          </a:xfrm>
        </p:spPr>
        <p:txBody>
          <a:bodyPr>
            <a:normAutofit/>
          </a:bodyPr>
          <a:lstStyle/>
          <a:p>
            <a:endParaRPr lang="en-US" sz="5400" dirty="0">
              <a:latin typeface="Arial" pitchFamily="34" charset="0"/>
              <a:cs typeface="Arial" pitchFamily="34" charset="0"/>
            </a:endParaRPr>
          </a:p>
          <a:p>
            <a:r>
              <a:rPr lang="en-US" sz="4800" dirty="0">
                <a:solidFill>
                  <a:schemeClr val="tx1"/>
                </a:solidFill>
                <a:latin typeface="Arial" pitchFamily="34" charset="0"/>
                <a:ea typeface="+mj-ea"/>
                <a:cs typeface="Arial" pitchFamily="34" charset="0"/>
              </a:rPr>
              <a:t>Instructions on Criminal Antecedents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dirty="0">
                <a:latin typeface="Arial" pitchFamily="34" charset="0"/>
                <a:cs typeface="Arial" pitchFamily="34" charset="0"/>
              </a:rPr>
              <a:t>Returning officer shall give a reminder in c-3</a:t>
            </a:r>
          </a:p>
          <a:p>
            <a:endParaRPr lang="en-US" sz="2400" dirty="0">
              <a:latin typeface="Arial" pitchFamily="34" charset="0"/>
              <a:cs typeface="Arial" pitchFamily="34" charset="0"/>
            </a:endParaRPr>
          </a:p>
          <a:p>
            <a:r>
              <a:rPr lang="en-US" sz="2400" dirty="0">
                <a:latin typeface="Arial" pitchFamily="34" charset="0"/>
                <a:cs typeface="Arial" pitchFamily="34" charset="0"/>
              </a:rPr>
              <a:t>Candidate is supposed to submit a report about </a:t>
            </a:r>
          </a:p>
          <a:p>
            <a:endParaRPr lang="en-US" sz="2400" dirty="0">
              <a:latin typeface="Arial" pitchFamily="34" charset="0"/>
              <a:cs typeface="Arial" pitchFamily="34" charset="0"/>
            </a:endParaRPr>
          </a:p>
          <a:p>
            <a:r>
              <a:rPr lang="en-US" sz="2400" dirty="0">
                <a:latin typeface="Arial" pitchFamily="34" charset="0"/>
                <a:cs typeface="Arial" pitchFamily="34" charset="0"/>
              </a:rPr>
              <a:t>publishing of declaration regarding cases  in format c -4 with the copies of newspapers publishing the information  about criminal  cases along with account of election expenses within 30 days of declaration of result</a:t>
            </a:r>
            <a:r>
              <a:rPr lang="en-US" sz="2400" dirty="0"/>
              <a:t>.</a:t>
            </a:r>
          </a:p>
        </p:txBody>
      </p:sp>
      <p:sp>
        <p:nvSpPr>
          <p:cNvPr id="2" name="Title 1"/>
          <p:cNvSpPr>
            <a:spLocks noGrp="1"/>
          </p:cNvSpPr>
          <p:nvPr>
            <p:ph type="title"/>
          </p:nvPr>
        </p:nvSpPr>
        <p:spPr>
          <a:xfrm>
            <a:off x="533400" y="0"/>
            <a:ext cx="8229600" cy="715962"/>
          </a:xfrm>
        </p:spPr>
        <p:txBody>
          <a:bodyPr>
            <a:normAutofit/>
          </a:bodyPr>
          <a:lstStyle/>
          <a:p>
            <a:endParaRPr lang="en-US" sz="2800" dirty="0">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endParaRPr lang="en-US" dirty="0"/>
          </a:p>
          <a:p>
            <a:r>
              <a:rPr lang="en-US" sz="2600" dirty="0"/>
              <a:t>Uncontested Candidates are also supposed to publicize in news paper and TV as per time line.</a:t>
            </a:r>
          </a:p>
          <a:p>
            <a:r>
              <a:rPr lang="en-US" sz="2600" dirty="0"/>
              <a:t>Expenses – Party/Candidate.</a:t>
            </a:r>
          </a:p>
          <a:p>
            <a:r>
              <a:rPr lang="en-US" sz="2600" dirty="0"/>
              <a:t>Details of expenses - Candidate in C4/party in C5.</a:t>
            </a:r>
          </a:p>
          <a:p>
            <a:r>
              <a:rPr lang="en-US" sz="2600" dirty="0"/>
              <a:t>TV channel timing – 8 AM to 10 PM.(Language- Vernacular or English)</a:t>
            </a:r>
          </a:p>
          <a:p>
            <a:pPr>
              <a:buNone/>
            </a:pPr>
            <a:r>
              <a:rPr lang="en-US" sz="2600" dirty="0">
                <a:latin typeface="Arial" pitchFamily="34" charset="0"/>
                <a:cs typeface="Arial" pitchFamily="34" charset="0"/>
              </a:rPr>
              <a:t>	</a:t>
            </a:r>
          </a:p>
        </p:txBody>
      </p:sp>
      <p:sp>
        <p:nvSpPr>
          <p:cNvPr id="2" name="Title 1"/>
          <p:cNvSpPr>
            <a:spLocks noGrp="1"/>
          </p:cNvSpPr>
          <p:nvPr>
            <p:ph type="title"/>
          </p:nvPr>
        </p:nvSpPr>
        <p:spPr/>
        <p:txBody>
          <a:bodyPr/>
          <a:lstStyle/>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endParaRPr lang="en-US" dirty="0"/>
          </a:p>
          <a:p>
            <a:pPr>
              <a:buNone/>
            </a:pPr>
            <a:endParaRPr lang="en-US" dirty="0"/>
          </a:p>
          <a:p>
            <a:pPr>
              <a:buNone/>
            </a:pPr>
            <a:r>
              <a:rPr lang="en-US" sz="4000" b="1" dirty="0">
                <a:latin typeface="Arial" pitchFamily="34" charset="0"/>
                <a:cs typeface="Arial" pitchFamily="34" charset="0"/>
              </a:rPr>
              <a:t>Instructions for political Parties</a:t>
            </a:r>
          </a:p>
        </p:txBody>
      </p:sp>
      <p:sp>
        <p:nvSpPr>
          <p:cNvPr id="2" name="Title 1"/>
          <p:cNvSpPr>
            <a:spLocks noGrp="1"/>
          </p:cNvSpPr>
          <p:nvPr>
            <p:ph type="title"/>
          </p:nvPr>
        </p:nvSpPr>
        <p:spPr>
          <a:xfrm>
            <a:off x="457200" y="274638"/>
            <a:ext cx="8229600" cy="411162"/>
          </a:xfrm>
        </p:spPr>
        <p:txBody>
          <a:bodyPr>
            <a:normAutofit fontScale="90000"/>
          </a:bodyPr>
          <a:lstStyle/>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458200" cy="5105400"/>
          </a:xfrm>
        </p:spPr>
        <p:txBody>
          <a:bodyPr>
            <a:noAutofit/>
          </a:bodyPr>
          <a:lstStyle/>
          <a:p>
            <a:pPr algn="just"/>
            <a:r>
              <a:rPr lang="en-US" sz="2400" dirty="0">
                <a:latin typeface="Arial" pitchFamily="34" charset="0"/>
                <a:cs typeface="Arial" pitchFamily="34" charset="0"/>
              </a:rPr>
              <a:t>It shall be mandatory for political parties (at the Central and State election level) to upload on their website detailed information regarding individuals with pending criminal cases (including 1he nature of the offences, and relevant particulars such as whether charges have been framed, the concerned Court, the case number etc.) who have been selected as candidates, along with the reasons/or such selection, as also as to why other individuals without criminal antecedents could not be selected as candidates.</a:t>
            </a:r>
          </a:p>
          <a:p>
            <a:pPr algn="just"/>
            <a:r>
              <a:rPr lang="en-US" sz="2400" dirty="0">
                <a:latin typeface="Arial" pitchFamily="34" charset="0"/>
                <a:cs typeface="Arial" pitchFamily="34" charset="0"/>
              </a:rPr>
              <a:t>The reasons as to selection shall be with reference to the qualifications, achievements and merit of the candidate concerned, and not mere "win ability" at the polls.</a:t>
            </a:r>
          </a:p>
          <a:p>
            <a:pPr algn="just"/>
            <a:endParaRPr lang="en-US" sz="2400" dirty="0">
              <a:latin typeface="Arial" pitchFamily="34" charset="0"/>
              <a:cs typeface="Arial" pitchFamily="34" charset="0"/>
            </a:endParaRPr>
          </a:p>
        </p:txBody>
      </p:sp>
      <p:sp>
        <p:nvSpPr>
          <p:cNvPr id="2" name="Title 1"/>
          <p:cNvSpPr>
            <a:spLocks noGrp="1"/>
          </p:cNvSpPr>
          <p:nvPr>
            <p:ph type="title"/>
          </p:nvPr>
        </p:nvSpPr>
        <p:spPr>
          <a:xfrm>
            <a:off x="457200" y="274638"/>
            <a:ext cx="8229600" cy="563562"/>
          </a:xfrm>
        </p:spPr>
        <p:txBody>
          <a:bodyPr>
            <a:normAutofit fontScale="90000"/>
          </a:bodyPr>
          <a:lstStyle/>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638800"/>
          </a:xfrm>
        </p:spPr>
        <p:txBody>
          <a:bodyPr>
            <a:noAutofit/>
          </a:bodyPr>
          <a:lstStyle/>
          <a:p>
            <a:pPr algn="just"/>
            <a:r>
              <a:rPr lang="en-US" sz="2400" dirty="0">
                <a:latin typeface="Arial" pitchFamily="34" charset="0"/>
                <a:cs typeface="Arial" pitchFamily="34" charset="0"/>
              </a:rPr>
              <a:t>This information shall also be published in :</a:t>
            </a:r>
          </a:p>
          <a:p>
            <a:pPr lvl="0" algn="just"/>
            <a:r>
              <a:rPr lang="en-US" sz="2400" dirty="0">
                <a:latin typeface="Arial" pitchFamily="34" charset="0"/>
                <a:cs typeface="Arial" pitchFamily="34" charset="0"/>
              </a:rPr>
              <a:t>One local vernacular newspaper and one national newspaper;</a:t>
            </a:r>
          </a:p>
          <a:p>
            <a:pPr lvl="0" algn="just"/>
            <a:r>
              <a:rPr lang="en-US" sz="2400" dirty="0">
                <a:latin typeface="Arial" pitchFamily="34" charset="0"/>
                <a:cs typeface="Arial" pitchFamily="34" charset="0"/>
              </a:rPr>
              <a:t>On the  officials social  media platforms  of the political  party,  including </a:t>
            </a:r>
            <a:r>
              <a:rPr lang="en-US" sz="2400" dirty="0" err="1">
                <a:latin typeface="Arial" pitchFamily="34" charset="0"/>
                <a:cs typeface="Arial" pitchFamily="34" charset="0"/>
              </a:rPr>
              <a:t>Facebook</a:t>
            </a:r>
            <a:r>
              <a:rPr lang="en-US" sz="2400" dirty="0">
                <a:latin typeface="Arial" pitchFamily="34" charset="0"/>
                <a:cs typeface="Arial" pitchFamily="34" charset="0"/>
              </a:rPr>
              <a:t> &amp;</a:t>
            </a:r>
            <a:r>
              <a:rPr lang="en-US" sz="2400" dirty="0" err="1">
                <a:latin typeface="Arial" pitchFamily="34" charset="0"/>
                <a:cs typeface="Arial" pitchFamily="34" charset="0"/>
              </a:rPr>
              <a:t>Twittter</a:t>
            </a:r>
            <a:r>
              <a:rPr lang="en-US" sz="2400" dirty="0">
                <a:latin typeface="Arial" pitchFamily="34" charset="0"/>
                <a:cs typeface="Arial" pitchFamily="34" charset="0"/>
              </a:rPr>
              <a:t>.</a:t>
            </a:r>
          </a:p>
          <a:p>
            <a:pPr algn="just"/>
            <a:r>
              <a:rPr lang="en-US" sz="2400" dirty="0">
                <a:latin typeface="Arial" pitchFamily="34" charset="0"/>
                <a:cs typeface="Arial" pitchFamily="34" charset="0"/>
              </a:rPr>
              <a:t>These details shall be published within 48 hours of the selection of the candidate or not less than two weeks before the first date for filing of nominations, whichever is earlier.</a:t>
            </a:r>
          </a:p>
          <a:p>
            <a:pPr algn="just"/>
            <a:r>
              <a:rPr lang="en-US" sz="2400" dirty="0">
                <a:latin typeface="Arial" pitchFamily="34" charset="0"/>
                <a:cs typeface="Arial" pitchFamily="34" charset="0"/>
              </a:rPr>
              <a:t>The political party concerned shall then submit a report of compliance with these directions with  the Election  Commission within  72 hours of the selection  of the said candidate.</a:t>
            </a:r>
          </a:p>
          <a:p>
            <a:pPr algn="just"/>
            <a:endParaRPr lang="en-US" sz="2400" dirty="0">
              <a:latin typeface="Arial" pitchFamily="34" charset="0"/>
              <a:cs typeface="Arial" pitchFamily="34" charset="0"/>
            </a:endParaRPr>
          </a:p>
          <a:p>
            <a:pPr algn="just"/>
            <a:endParaRPr lang="en-US" sz="2000" dirty="0">
              <a:latin typeface="Arial" pitchFamily="34" charset="0"/>
              <a:cs typeface="Arial" pitchFamily="34" charset="0"/>
            </a:endParaRPr>
          </a:p>
        </p:txBody>
      </p:sp>
      <p:sp>
        <p:nvSpPr>
          <p:cNvPr id="2" name="Title 1"/>
          <p:cNvSpPr>
            <a:spLocks noGrp="1"/>
          </p:cNvSpPr>
          <p:nvPr>
            <p:ph type="title"/>
          </p:nvPr>
        </p:nvSpPr>
        <p:spPr/>
        <p:txBody>
          <a:bodyPr/>
          <a:lstStyle/>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3886199"/>
          </a:xfrm>
        </p:spPr>
        <p:txBody>
          <a:bodyPr>
            <a:noAutofit/>
          </a:bodyPr>
          <a:lstStyle/>
          <a:p>
            <a:pPr algn="just"/>
            <a:r>
              <a:rPr lang="en-US" sz="2800" dirty="0">
                <a:latin typeface="Arial" pitchFamily="34" charset="0"/>
                <a:cs typeface="Arial" pitchFamily="34" charset="0"/>
              </a:rPr>
              <a:t>If a political party fails to submit such compliances report with the Election Commission, the Election Commission shall bring such non-compliance by the political party concerned co the notice of the Supreme Court as being in contempt of this Court 's orders/directions. "</a:t>
            </a:r>
          </a:p>
          <a:p>
            <a:pPr algn="just">
              <a:buNone/>
            </a:pPr>
            <a:endParaRPr lang="en-US" sz="2800" dirty="0">
              <a:latin typeface="Arial" pitchFamily="34" charset="0"/>
              <a:cs typeface="Arial" pitchFamily="34" charset="0"/>
            </a:endParaRPr>
          </a:p>
        </p:txBody>
      </p:sp>
      <p:sp>
        <p:nvSpPr>
          <p:cNvPr id="2" name="Title 1"/>
          <p:cNvSpPr>
            <a:spLocks noGrp="1"/>
          </p:cNvSpPr>
          <p:nvPr>
            <p:ph type="title"/>
          </p:nvPr>
        </p:nvSpPr>
        <p:spPr>
          <a:xfrm>
            <a:off x="457200" y="274638"/>
            <a:ext cx="8229600" cy="411162"/>
          </a:xfrm>
        </p:spPr>
        <p:txBody>
          <a:bodyPr>
            <a:normAutofit fontScale="90000"/>
          </a:bodyPr>
          <a:lstStyle/>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495800"/>
          </a:xfrm>
        </p:spPr>
        <p:txBody>
          <a:bodyPr>
            <a:noAutofit/>
          </a:bodyPr>
          <a:lstStyle/>
          <a:p>
            <a:pPr algn="just"/>
            <a:r>
              <a:rPr lang="en-US" sz="2400" dirty="0">
                <a:latin typeface="Arial" pitchFamily="34" charset="0"/>
                <a:cs typeface="Arial" pitchFamily="34" charset="0"/>
              </a:rPr>
              <a:t>Also,  for  ensuring  periodic  awareness  of  electors  during  the  campaign'.  the  Commission as now prescribed following timeline for publicity of criminal antecedents during the period starting from the day following the last date of withdrawal and up to 48 hours before ending with the hour fixed for conclusion of poll,</a:t>
            </a:r>
          </a:p>
          <a:p>
            <a:pPr lvl="0" algn="just"/>
            <a:r>
              <a:rPr lang="en-US" sz="2400" dirty="0">
                <a:latin typeface="Arial" pitchFamily="34" charset="0"/>
                <a:cs typeface="Arial" pitchFamily="34" charset="0"/>
              </a:rPr>
              <a:t>Within first 4 days of withdrawal of nominations.</a:t>
            </a:r>
          </a:p>
          <a:p>
            <a:pPr lvl="0" algn="just"/>
            <a:r>
              <a:rPr lang="en-US" sz="2400" dirty="0">
                <a:latin typeface="Arial" pitchFamily="34" charset="0"/>
                <a:cs typeface="Arial" pitchFamily="34" charset="0"/>
              </a:rPr>
              <a:t>Between next 5th - 8th days.</a:t>
            </a:r>
          </a:p>
          <a:p>
            <a:pPr lvl="0" algn="just"/>
            <a:r>
              <a:rPr lang="en-US" sz="2400" dirty="0">
                <a:latin typeface="Arial" pitchFamily="34" charset="0"/>
                <a:cs typeface="Arial" pitchFamily="34" charset="0"/>
              </a:rPr>
              <a:t>From 9th day till the last day of campaign (the second day prior to date of poll)</a:t>
            </a:r>
          </a:p>
        </p:txBody>
      </p:sp>
      <p:sp>
        <p:nvSpPr>
          <p:cNvPr id="2" name="Title 1"/>
          <p:cNvSpPr>
            <a:spLocks noGrp="1"/>
          </p:cNvSpPr>
          <p:nvPr>
            <p:ph type="title"/>
          </p:nvPr>
        </p:nvSpPr>
        <p:spPr>
          <a:xfrm>
            <a:off x="457200" y="274638"/>
            <a:ext cx="8229600" cy="487362"/>
          </a:xfrm>
        </p:spPr>
        <p:txBody>
          <a:bodyPr>
            <a:normAutofit fontScale="90000"/>
          </a:bodyPr>
          <a:lstStyle/>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562600"/>
          </a:xfrm>
        </p:spPr>
        <p:txBody>
          <a:bodyPr>
            <a:noAutofit/>
          </a:bodyPr>
          <a:lstStyle/>
          <a:p>
            <a:pPr algn="just"/>
            <a:r>
              <a:rPr lang="en-US" sz="2400" dirty="0">
                <a:latin typeface="Arial" pitchFamily="34" charset="0"/>
                <a:cs typeface="Arial" pitchFamily="34" charset="0"/>
              </a:rPr>
              <a:t>All those candidates who return uncontested and have criminal antecedents must publicize the details in the prescribed format as per timeline.</a:t>
            </a:r>
          </a:p>
          <a:p>
            <a:pPr algn="just"/>
            <a:r>
              <a:rPr lang="en-US" sz="2400" dirty="0">
                <a:latin typeface="Arial" pitchFamily="34" charset="0"/>
                <a:cs typeface="Arial" pitchFamily="34" charset="0"/>
              </a:rPr>
              <a:t>All such candidates must disclose expenditure incurred in this regard in the prescribed format C-4 to the concerned District Election Officer at the time of filing of her/his return, and Abstract statement of Election Expenses of candidates.</a:t>
            </a:r>
          </a:p>
          <a:p>
            <a:pPr algn="just"/>
            <a:r>
              <a:rPr lang="en-US" sz="2400" dirty="0">
                <a:latin typeface="Arial" pitchFamily="34" charset="0"/>
                <a:cs typeface="Arial" pitchFamily="34" charset="0"/>
              </a:rPr>
              <a:t>All such political parties must disclose expenditure incurred in this regard at the time of filing their returns in format C-5 and statement of Election Expenditure of Political Parties.</a:t>
            </a:r>
          </a:p>
          <a:p>
            <a:pPr algn="just"/>
            <a:endParaRPr lang="en-US" sz="2400" dirty="0">
              <a:latin typeface="Arial" pitchFamily="34" charset="0"/>
              <a:cs typeface="Arial" pitchFamily="34" charset="0"/>
            </a:endParaRPr>
          </a:p>
        </p:txBody>
      </p:sp>
      <p:sp>
        <p:nvSpPr>
          <p:cNvPr id="2" name="Title 1"/>
          <p:cNvSpPr>
            <a:spLocks noGrp="1"/>
          </p:cNvSpPr>
          <p:nvPr>
            <p:ph type="title"/>
          </p:nvPr>
        </p:nvSpPr>
        <p:spPr>
          <a:xfrm>
            <a:off x="457200" y="274638"/>
            <a:ext cx="8229600" cy="334962"/>
          </a:xfrm>
        </p:spPr>
        <p:txBody>
          <a:bodyPr>
            <a:normAutofit fontScale="90000"/>
          </a:bodyPr>
          <a:lstStyle/>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600200"/>
            <a:ext cx="8458200" cy="4724399"/>
          </a:xfrm>
        </p:spPr>
        <p:txBody>
          <a:bodyPr>
            <a:noAutofit/>
          </a:bodyPr>
          <a:lstStyle/>
          <a:p>
            <a:pPr algn="just"/>
            <a:r>
              <a:rPr lang="en-US" sz="2400" dirty="0">
                <a:latin typeface="Arial" pitchFamily="34" charset="0"/>
                <a:cs typeface="Arial" pitchFamily="34" charset="0"/>
              </a:rPr>
              <a:t>. As per direction in the judgment of the Hon'ble Supreme Court, the declaration is required to be published in newspapers with wide circulation in the area concerned. The CEO may get an indicative list of various newspapers which have wide circulation in the various district/different constituency areas in the State prepared by the State DIP. This indicative list should be shared with the political parties and the candidates.</a:t>
            </a:r>
          </a:p>
          <a:p>
            <a:pPr algn="just"/>
            <a:endParaRPr lang="en-US" sz="2400" dirty="0">
              <a:latin typeface="Arial" pitchFamily="34" charset="0"/>
              <a:cs typeface="Arial" pitchFamily="34" charset="0"/>
            </a:endParaRPr>
          </a:p>
        </p:txBody>
      </p:sp>
      <p:sp>
        <p:nvSpPr>
          <p:cNvPr id="2" name="Title 1"/>
          <p:cNvSpPr>
            <a:spLocks noGrp="1"/>
          </p:cNvSpPr>
          <p:nvPr>
            <p:ph type="title"/>
          </p:nvPr>
        </p:nvSpPr>
        <p:spPr>
          <a:xfrm>
            <a:off x="457200" y="304800"/>
            <a:ext cx="8229600" cy="1524000"/>
          </a:xfrm>
        </p:spPr>
        <p:txBody>
          <a:bodyPr>
            <a:normAutofit fontScale="90000"/>
          </a:bodyPr>
          <a:lstStyle/>
          <a:p>
            <a:pPr algn="just"/>
            <a:r>
              <a:rPr lang="en-US" sz="3200" dirty="0">
                <a:effectLst/>
                <a:latin typeface="Arial" pitchFamily="34" charset="0"/>
                <a:cs typeface="Arial" pitchFamily="34" charset="0"/>
              </a:rPr>
              <a:t>Q-Which newspapers are to be chosen for publicity by such candidates?</a:t>
            </a:r>
            <a:br>
              <a:rPr lang="en-US" sz="3200" dirty="0">
                <a:effectLst/>
                <a:latin typeface="Arial" pitchFamily="34" charset="0"/>
                <a:cs typeface="Arial" pitchFamily="34" charset="0"/>
              </a:rPr>
            </a:br>
            <a:endParaRPr lang="en-US" sz="3200" dirty="0">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3505200"/>
          </a:xfrm>
        </p:spPr>
        <p:txBody>
          <a:bodyPr>
            <a:normAutofit/>
          </a:bodyPr>
          <a:lstStyle/>
          <a:p>
            <a:pPr algn="just"/>
            <a:r>
              <a:rPr lang="en-US" sz="2400" dirty="0">
                <a:latin typeface="Arial" pitchFamily="34" charset="0"/>
                <a:cs typeface="Arial" pitchFamily="34" charset="0"/>
              </a:rPr>
              <a:t>. It has already been clearly mentioned in the Commission's letter dated 10-10-2018 that the publishing has to be during the period starting from the day following the last date for withdrawal of candidature and up to two days before the date of poll.</a:t>
            </a:r>
          </a:p>
          <a:p>
            <a:pPr algn="just"/>
            <a:endParaRPr lang="en-US" sz="3200" dirty="0">
              <a:latin typeface="Arial" pitchFamily="34" charset="0"/>
              <a:cs typeface="Arial" pitchFamily="34" charset="0"/>
            </a:endParaRPr>
          </a:p>
        </p:txBody>
      </p:sp>
      <p:sp>
        <p:nvSpPr>
          <p:cNvPr id="2" name="Title 1"/>
          <p:cNvSpPr>
            <a:spLocks noGrp="1"/>
          </p:cNvSpPr>
          <p:nvPr>
            <p:ph type="title"/>
          </p:nvPr>
        </p:nvSpPr>
        <p:spPr/>
        <p:txBody>
          <a:bodyPr>
            <a:noAutofit/>
          </a:bodyPr>
          <a:lstStyle/>
          <a:p>
            <a:pPr algn="just"/>
            <a:r>
              <a:rPr lang="en-US" sz="3600" dirty="0"/>
              <a:t>Q-When has it to be </a:t>
            </a:r>
            <a:r>
              <a:rPr lang="en-US" sz="3600" dirty="0" err="1"/>
              <a:t>publicised</a:t>
            </a:r>
            <a:r>
              <a:rPr lang="en-US" sz="3600" dirty="0"/>
              <a:t>?</a:t>
            </a:r>
            <a:br>
              <a:rPr lang="en-US" sz="3600" dirty="0"/>
            </a:br>
            <a:endParaRPr lang="en-US" sz="3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1066799"/>
          </a:xfrm>
        </p:spPr>
        <p:txBody>
          <a:bodyPr>
            <a:normAutofit fontScale="90000"/>
          </a:bodyPr>
          <a:lstStyle/>
          <a:p>
            <a:r>
              <a:rPr lang="en-US" sz="4400" dirty="0">
                <a:latin typeface="Arial" pitchFamily="34" charset="0"/>
                <a:cs typeface="Arial" pitchFamily="34" charset="0"/>
              </a:rPr>
              <a:t>Amendments made to form 26</a:t>
            </a:r>
            <a:br>
              <a:rPr lang="en-US" dirty="0"/>
            </a:br>
            <a:endParaRPr lang="en-US" dirty="0"/>
          </a:p>
        </p:txBody>
      </p:sp>
      <p:sp>
        <p:nvSpPr>
          <p:cNvPr id="3" name="Subtitle 2"/>
          <p:cNvSpPr>
            <a:spLocks noGrp="1"/>
          </p:cNvSpPr>
          <p:nvPr>
            <p:ph type="subTitle" idx="1"/>
          </p:nvPr>
        </p:nvSpPr>
        <p:spPr>
          <a:xfrm>
            <a:off x="457200" y="990600"/>
            <a:ext cx="8458200" cy="5562600"/>
          </a:xfrm>
        </p:spPr>
        <p:txBody>
          <a:bodyPr/>
          <a:lstStyle/>
          <a:p>
            <a:pPr lvl="1" algn="just"/>
            <a:r>
              <a:rPr lang="en-US" sz="2400" dirty="0">
                <a:solidFill>
                  <a:schemeClr val="tx1"/>
                </a:solidFill>
                <a:latin typeface="Arial" pitchFamily="34" charset="0"/>
                <a:cs typeface="Arial" pitchFamily="34" charset="0"/>
              </a:rPr>
              <a:t>Public interest Foundation Vs </a:t>
            </a:r>
            <a:r>
              <a:rPr lang="en-US" sz="2400" dirty="0" err="1">
                <a:solidFill>
                  <a:schemeClr val="tx1"/>
                </a:solidFill>
                <a:latin typeface="Arial" pitchFamily="34" charset="0"/>
                <a:cs typeface="Arial" pitchFamily="34" charset="0"/>
              </a:rPr>
              <a:t>uOI</a:t>
            </a:r>
            <a:r>
              <a:rPr lang="en-US" sz="2400" dirty="0">
                <a:solidFill>
                  <a:schemeClr val="tx1"/>
                </a:solidFill>
                <a:latin typeface="Arial" pitchFamily="34" charset="0"/>
                <a:cs typeface="Arial" pitchFamily="34" charset="0"/>
              </a:rPr>
              <a:t> &amp; </a:t>
            </a:r>
            <a:r>
              <a:rPr lang="en-US" sz="2400" dirty="0" err="1">
                <a:solidFill>
                  <a:schemeClr val="tx1"/>
                </a:solidFill>
                <a:latin typeface="Arial" pitchFamily="34" charset="0"/>
                <a:cs typeface="Arial" pitchFamily="34" charset="0"/>
              </a:rPr>
              <a:t>Lok</a:t>
            </a:r>
            <a:r>
              <a:rPr lang="en-US" sz="2400" dirty="0">
                <a:solidFill>
                  <a:schemeClr val="tx1"/>
                </a:solidFill>
                <a:latin typeface="Arial" pitchFamily="34" charset="0"/>
                <a:cs typeface="Arial" pitchFamily="34" charset="0"/>
              </a:rPr>
              <a:t> </a:t>
            </a:r>
            <a:r>
              <a:rPr lang="en-US" sz="2400" dirty="0" err="1">
                <a:solidFill>
                  <a:schemeClr val="tx1"/>
                </a:solidFill>
                <a:latin typeface="Arial" pitchFamily="34" charset="0"/>
                <a:cs typeface="Arial" pitchFamily="34" charset="0"/>
              </a:rPr>
              <a:t>Prahari</a:t>
            </a:r>
            <a:r>
              <a:rPr lang="en-US" sz="2400" dirty="0">
                <a:solidFill>
                  <a:schemeClr val="tx1"/>
                </a:solidFill>
                <a:latin typeface="Arial" pitchFamily="34" charset="0"/>
                <a:cs typeface="Arial" pitchFamily="34" charset="0"/>
              </a:rPr>
              <a:t> Vs </a:t>
            </a:r>
            <a:r>
              <a:rPr lang="en-US" sz="2400" dirty="0" err="1">
                <a:solidFill>
                  <a:schemeClr val="tx1"/>
                </a:solidFill>
                <a:latin typeface="Arial" pitchFamily="34" charset="0"/>
                <a:cs typeface="Arial" pitchFamily="34" charset="0"/>
              </a:rPr>
              <a:t>uOI</a:t>
            </a:r>
            <a:endParaRPr lang="en-US" sz="2400" dirty="0">
              <a:solidFill>
                <a:schemeClr val="tx1"/>
              </a:solidFill>
              <a:latin typeface="Arial" pitchFamily="34" charset="0"/>
              <a:cs typeface="Arial" pitchFamily="34" charset="0"/>
            </a:endParaRPr>
          </a:p>
          <a:p>
            <a:pPr lvl="1" algn="just"/>
            <a:r>
              <a:rPr lang="en-US" sz="2400" dirty="0">
                <a:solidFill>
                  <a:schemeClr val="tx1"/>
                </a:solidFill>
                <a:latin typeface="Arial" pitchFamily="34" charset="0"/>
                <a:cs typeface="Arial" pitchFamily="34" charset="0"/>
              </a:rPr>
              <a:t>Court Order-</a:t>
            </a:r>
          </a:p>
          <a:p>
            <a:pPr lvl="1" algn="just">
              <a:buFont typeface="Wingdings" pitchFamily="2" charset="2"/>
              <a:buChar char="ü"/>
            </a:pPr>
            <a:r>
              <a:rPr lang="en-US" sz="2400" dirty="0">
                <a:solidFill>
                  <a:schemeClr val="tx1"/>
                </a:solidFill>
                <a:latin typeface="Arial" pitchFamily="34" charset="0"/>
                <a:cs typeface="Arial" pitchFamily="34" charset="0"/>
              </a:rPr>
              <a:t>   Details of criminal cases to be put up in BOLD letters in form 26</a:t>
            </a:r>
          </a:p>
          <a:p>
            <a:pPr lvl="1" algn="just">
              <a:buFont typeface="Wingdings" pitchFamily="2" charset="2"/>
              <a:buChar char="ü"/>
            </a:pPr>
            <a:r>
              <a:rPr lang="en-US" sz="2400" dirty="0">
                <a:solidFill>
                  <a:schemeClr val="tx1"/>
                </a:solidFill>
                <a:latin typeface="Arial" pitchFamily="34" charset="0"/>
                <a:cs typeface="Arial" pitchFamily="34" charset="0"/>
              </a:rPr>
              <a:t>Candidate to inform the political party about criminal cases</a:t>
            </a:r>
          </a:p>
          <a:p>
            <a:pPr lvl="1" algn="just">
              <a:buFont typeface="Wingdings" pitchFamily="2" charset="2"/>
              <a:buChar char="ü"/>
            </a:pPr>
            <a:r>
              <a:rPr lang="en-US" sz="2400" dirty="0">
                <a:solidFill>
                  <a:schemeClr val="tx1"/>
                </a:solidFill>
                <a:latin typeface="Arial" pitchFamily="34" charset="0"/>
                <a:cs typeface="Arial" pitchFamily="34" charset="0"/>
              </a:rPr>
              <a:t>Political party to mandatory put the details on its official website</a:t>
            </a:r>
          </a:p>
          <a:p>
            <a:pPr lvl="1" algn="just">
              <a:buFont typeface="Wingdings" pitchFamily="2" charset="2"/>
              <a:buChar char="ü"/>
            </a:pPr>
            <a:r>
              <a:rPr lang="en-US" sz="2400" dirty="0">
                <a:solidFill>
                  <a:schemeClr val="tx1"/>
                </a:solidFill>
                <a:latin typeface="Arial" pitchFamily="34" charset="0"/>
                <a:cs typeface="Arial" pitchFamily="34" charset="0"/>
              </a:rPr>
              <a:t>Both candidate and Political party to issue declaration in widely circulated newspapers in the concerned area and Electronic media (TV)(at least thrice after filing nomination papers).</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3505200"/>
          </a:xfrm>
        </p:spPr>
        <p:txBody>
          <a:bodyPr>
            <a:normAutofit/>
          </a:bodyPr>
          <a:lstStyle/>
          <a:p>
            <a:pPr algn="just"/>
            <a:r>
              <a:rPr lang="en-US" sz="2400" dirty="0">
                <a:latin typeface="Arial" pitchFamily="34" charset="0"/>
                <a:cs typeface="Arial" pitchFamily="34" charset="0"/>
              </a:rPr>
              <a:t>The format contains column for mentioning the name and address of the candidate and the name of the political party on the top portion of the format. Thus, the name of the publisher will be clear from the declaration. There is no need for publishing the information with the signature of the publisher.</a:t>
            </a:r>
          </a:p>
          <a:p>
            <a:pPr algn="just"/>
            <a:endParaRPr lang="en-US" sz="2800" dirty="0">
              <a:latin typeface="Arial" pitchFamily="34" charset="0"/>
              <a:cs typeface="Arial" pitchFamily="34" charset="0"/>
            </a:endParaRPr>
          </a:p>
        </p:txBody>
      </p:sp>
      <p:sp>
        <p:nvSpPr>
          <p:cNvPr id="2" name="Title 1"/>
          <p:cNvSpPr>
            <a:spLocks noGrp="1"/>
          </p:cNvSpPr>
          <p:nvPr>
            <p:ph type="title"/>
          </p:nvPr>
        </p:nvSpPr>
        <p:spPr/>
        <p:txBody>
          <a:bodyPr>
            <a:noAutofit/>
          </a:bodyPr>
          <a:lstStyle/>
          <a:p>
            <a:r>
              <a:rPr lang="en-US" sz="3200" dirty="0" err="1">
                <a:latin typeface="Arial" pitchFamily="34" charset="0"/>
                <a:cs typeface="Arial" pitchFamily="34" charset="0"/>
              </a:rPr>
              <a:t>Q.There</a:t>
            </a:r>
            <a:r>
              <a:rPr lang="en-US" sz="3200" dirty="0">
                <a:latin typeface="Arial" pitchFamily="34" charset="0"/>
                <a:cs typeface="Arial" pitchFamily="34" charset="0"/>
              </a:rPr>
              <a:t> is no column for </a:t>
            </a:r>
            <a:r>
              <a:rPr lang="en-US" sz="3200" dirty="0" err="1">
                <a:latin typeface="Arial" pitchFamily="34" charset="0"/>
                <a:cs typeface="Arial" pitchFamily="34" charset="0"/>
              </a:rPr>
              <a:t>signature.Who</a:t>
            </a:r>
            <a:r>
              <a:rPr lang="en-US" sz="3200" dirty="0">
                <a:latin typeface="Arial" pitchFamily="34" charset="0"/>
                <a:cs typeface="Arial" pitchFamily="34" charset="0"/>
              </a:rPr>
              <a:t> will authenticate it?</a:t>
            </a:r>
            <a:br>
              <a:rPr lang="en-US" sz="3200" dirty="0">
                <a:latin typeface="Arial" pitchFamily="34" charset="0"/>
                <a:cs typeface="Arial" pitchFamily="34" charset="0"/>
              </a:rPr>
            </a:br>
            <a:endParaRPr lang="en-US" sz="3200" dirty="0">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52800"/>
            <a:ext cx="8229600" cy="1752600"/>
          </a:xfrm>
        </p:spPr>
        <p:txBody>
          <a:bodyPr>
            <a:normAutofit/>
          </a:bodyPr>
          <a:lstStyle/>
          <a:p>
            <a:r>
              <a:rPr lang="en-US" sz="2800" dirty="0">
                <a:latin typeface="Arial" pitchFamily="34" charset="0"/>
                <a:cs typeface="Arial" pitchFamily="34" charset="0"/>
              </a:rPr>
              <a:t>It has to be done in TV channels which are available/popular in the areas concerned.</a:t>
            </a:r>
          </a:p>
          <a:p>
            <a:pPr algn="just"/>
            <a:endParaRPr lang="en-US" sz="2800" dirty="0">
              <a:latin typeface="Arial" pitchFamily="34" charset="0"/>
              <a:cs typeface="Arial" pitchFamily="34" charset="0"/>
            </a:endParaRPr>
          </a:p>
        </p:txBody>
      </p:sp>
      <p:sp>
        <p:nvSpPr>
          <p:cNvPr id="2" name="Title 1"/>
          <p:cNvSpPr>
            <a:spLocks noGrp="1"/>
          </p:cNvSpPr>
          <p:nvPr>
            <p:ph type="title"/>
          </p:nvPr>
        </p:nvSpPr>
        <p:spPr>
          <a:xfrm>
            <a:off x="457200" y="838200"/>
            <a:ext cx="8229600" cy="1447800"/>
          </a:xfrm>
        </p:spPr>
        <p:txBody>
          <a:bodyPr>
            <a:noAutofit/>
          </a:bodyPr>
          <a:lstStyle/>
          <a:p>
            <a:pPr lvl="1" algn="l" rtl="0">
              <a:spcBef>
                <a:spcPct val="0"/>
              </a:spcBef>
            </a:pPr>
            <a:r>
              <a:rPr lang="en-US" sz="3200" dirty="0">
                <a:latin typeface="Arial" pitchFamily="34" charset="0"/>
                <a:cs typeface="Arial" pitchFamily="34" charset="0"/>
              </a:rPr>
              <a:t>Q-Which TV channel the declaration has to be </a:t>
            </a:r>
            <a:r>
              <a:rPr lang="en-US" sz="3200" dirty="0" err="1">
                <a:latin typeface="Arial" pitchFamily="34" charset="0"/>
                <a:cs typeface="Arial" pitchFamily="34" charset="0"/>
              </a:rPr>
              <a:t>publicised</a:t>
            </a:r>
            <a:r>
              <a:rPr lang="en-US" sz="3200" dirty="0">
                <a:latin typeface="Arial" pitchFamily="34" charset="0"/>
                <a:cs typeface="Arial" pitchFamily="34" charset="0"/>
              </a:rPr>
              <a:t>?</a:t>
            </a:r>
            <a:br>
              <a:rPr lang="en-US" sz="3200" dirty="0">
                <a:latin typeface="Arial" pitchFamily="34" charset="0"/>
                <a:cs typeface="Arial" pitchFamily="34" charset="0"/>
              </a:rPr>
            </a:br>
            <a:endParaRPr lang="en-US" sz="3200" dirty="0">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7999"/>
            <a:ext cx="8229600" cy="2057401"/>
          </a:xfrm>
        </p:spPr>
        <p:txBody>
          <a:bodyPr>
            <a:normAutofit/>
          </a:bodyPr>
          <a:lstStyle/>
          <a:p>
            <a:pPr algn="just"/>
            <a:r>
              <a:rPr lang="en-US" sz="2800" dirty="0">
                <a:latin typeface="Arial" pitchFamily="34" charset="0"/>
                <a:cs typeface="Arial" pitchFamily="34" charset="0"/>
              </a:rPr>
              <a:t>Font  size should  be the standard  size used  for displaying printed  material  on TV. Its duration may not be less than 7 seconds.</a:t>
            </a:r>
          </a:p>
          <a:p>
            <a:pPr algn="just"/>
            <a:endParaRPr lang="en-US" sz="4400" dirty="0">
              <a:latin typeface="Arial" pitchFamily="34" charset="0"/>
              <a:cs typeface="Arial" pitchFamily="34" charset="0"/>
            </a:endParaRPr>
          </a:p>
        </p:txBody>
      </p:sp>
      <p:sp>
        <p:nvSpPr>
          <p:cNvPr id="2" name="Title 1"/>
          <p:cNvSpPr>
            <a:spLocks noGrp="1"/>
          </p:cNvSpPr>
          <p:nvPr>
            <p:ph type="title"/>
          </p:nvPr>
        </p:nvSpPr>
        <p:spPr>
          <a:xfrm>
            <a:off x="457200" y="762000"/>
            <a:ext cx="8229600" cy="1524000"/>
          </a:xfrm>
        </p:spPr>
        <p:txBody>
          <a:bodyPr>
            <a:noAutofit/>
          </a:bodyPr>
          <a:lstStyle/>
          <a:p>
            <a:pPr lvl="1" algn="l" rtl="0">
              <a:spcBef>
                <a:spcPct val="0"/>
              </a:spcBef>
            </a:pPr>
            <a:r>
              <a:rPr lang="en-US" sz="3200" dirty="0">
                <a:latin typeface="Arial" pitchFamily="34" charset="0"/>
                <a:cs typeface="Arial" pitchFamily="34" charset="0"/>
              </a:rPr>
              <a:t>Q-What will be the font size and duration of publicity in TV?</a:t>
            </a:r>
            <a:br>
              <a:rPr lang="en-US" sz="3200" dirty="0">
                <a:latin typeface="Arial" pitchFamily="34" charset="0"/>
                <a:cs typeface="Arial" pitchFamily="34" charset="0"/>
              </a:rPr>
            </a:br>
            <a:endParaRPr lang="en-US" sz="3200" dirty="0">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95599"/>
            <a:ext cx="8229600" cy="2209801"/>
          </a:xfrm>
        </p:spPr>
        <p:txBody>
          <a:bodyPr>
            <a:normAutofit/>
          </a:bodyPr>
          <a:lstStyle/>
          <a:p>
            <a:pPr algn="just"/>
            <a:r>
              <a:rPr lang="en-US" sz="2800" dirty="0">
                <a:latin typeface="Arial" pitchFamily="34" charset="0"/>
                <a:cs typeface="Arial" pitchFamily="34" charset="0"/>
              </a:rPr>
              <a:t>No. Only those candidates who  have either pending criminal cases or who have  been convicted in the past are required to publish the declaration.</a:t>
            </a:r>
          </a:p>
          <a:p>
            <a:pPr algn="just"/>
            <a:endParaRPr lang="en-US" sz="2800" dirty="0">
              <a:latin typeface="Arial" pitchFamily="34" charset="0"/>
              <a:cs typeface="Arial" pitchFamily="34" charset="0"/>
            </a:endParaRPr>
          </a:p>
        </p:txBody>
      </p:sp>
      <p:sp>
        <p:nvSpPr>
          <p:cNvPr id="2" name="Title 1"/>
          <p:cNvSpPr>
            <a:spLocks noGrp="1"/>
          </p:cNvSpPr>
          <p:nvPr>
            <p:ph type="title"/>
          </p:nvPr>
        </p:nvSpPr>
        <p:spPr>
          <a:xfrm>
            <a:off x="533400" y="533400"/>
            <a:ext cx="8229600" cy="1600200"/>
          </a:xfrm>
        </p:spPr>
        <p:txBody>
          <a:bodyPr>
            <a:noAutofit/>
          </a:bodyPr>
          <a:lstStyle/>
          <a:p>
            <a:pPr lvl="1" algn="l" rtl="0">
              <a:spcBef>
                <a:spcPct val="0"/>
              </a:spcBef>
            </a:pPr>
            <a:r>
              <a:rPr lang="en-US" sz="3200" dirty="0">
                <a:latin typeface="Arial" pitchFamily="34" charset="0"/>
                <a:cs typeface="Arial" pitchFamily="34" charset="0"/>
              </a:rPr>
              <a:t>Q-If a candidate does not have any criminal record, whether  he/she is required  to </a:t>
            </a:r>
            <a:r>
              <a:rPr lang="en-US" sz="3200" dirty="0" err="1">
                <a:latin typeface="Arial" pitchFamily="34" charset="0"/>
                <a:cs typeface="Arial" pitchFamily="34" charset="0"/>
              </a:rPr>
              <a:t>publicis</a:t>
            </a:r>
            <a:r>
              <a:rPr lang="en-US" sz="2800" dirty="0" err="1">
                <a:latin typeface="Arial" pitchFamily="34" charset="0"/>
                <a:cs typeface="Arial" pitchFamily="34" charset="0"/>
              </a:rPr>
              <a:t>e</a:t>
            </a:r>
            <a:r>
              <a:rPr lang="en-US" sz="2800" dirty="0">
                <a:latin typeface="Arial" pitchFamily="34" charset="0"/>
                <a:cs typeface="Arial" pitchFamily="34" charset="0"/>
              </a:rPr>
              <a:t>?</a:t>
            </a:r>
            <a:br>
              <a:rPr lang="en-US" sz="2800" dirty="0">
                <a:latin typeface="Arial" pitchFamily="34" charset="0"/>
                <a:cs typeface="Arial" pitchFamily="34" charset="0"/>
              </a:rPr>
            </a:br>
            <a:endParaRPr lang="en-US" sz="2800" dirty="0">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9801"/>
            <a:ext cx="8229600" cy="2895600"/>
          </a:xfrm>
        </p:spPr>
        <p:txBody>
          <a:bodyPr>
            <a:normAutofit/>
          </a:bodyPr>
          <a:lstStyle/>
          <a:p>
            <a:pPr algn="just"/>
            <a:r>
              <a:rPr lang="en-US" sz="2800" dirty="0">
                <a:latin typeface="Arial" pitchFamily="34" charset="0"/>
                <a:cs typeface="Arial" pitchFamily="34" charset="0"/>
              </a:rPr>
              <a:t>Yes. Under the heading 'Case No. and status of case , details regarding FIRs, mentioned in Item-5 of Form-26, are required to be mentioned.</a:t>
            </a:r>
          </a:p>
          <a:p>
            <a:pPr algn="just"/>
            <a:endParaRPr lang="en-US" sz="3600" dirty="0">
              <a:latin typeface="Arial" pitchFamily="34" charset="0"/>
              <a:cs typeface="Arial" pitchFamily="34" charset="0"/>
            </a:endParaRPr>
          </a:p>
        </p:txBody>
      </p:sp>
      <p:sp>
        <p:nvSpPr>
          <p:cNvPr id="2" name="Title 1"/>
          <p:cNvSpPr>
            <a:spLocks noGrp="1"/>
          </p:cNvSpPr>
          <p:nvPr>
            <p:ph type="title"/>
          </p:nvPr>
        </p:nvSpPr>
        <p:spPr>
          <a:xfrm>
            <a:off x="457200" y="274638"/>
            <a:ext cx="8229600" cy="1706562"/>
          </a:xfrm>
        </p:spPr>
        <p:txBody>
          <a:bodyPr>
            <a:noAutofit/>
          </a:bodyPr>
          <a:lstStyle/>
          <a:p>
            <a:pPr lvl="1" algn="l" rtl="0">
              <a:spcBef>
                <a:spcPct val="0"/>
              </a:spcBef>
            </a:pPr>
            <a:r>
              <a:rPr lang="en-US" sz="3200" dirty="0">
                <a:latin typeface="Arial" pitchFamily="34" charset="0"/>
                <a:cs typeface="Arial" pitchFamily="34" charset="0"/>
              </a:rPr>
              <a:t>Q-Whether FIR cases have to be published  by the concerned  candidates and political parties?</a:t>
            </a:r>
            <a:br>
              <a:rPr lang="en-US" sz="3200" dirty="0">
                <a:latin typeface="Arial" pitchFamily="34" charset="0"/>
                <a:cs typeface="Arial" pitchFamily="34" charset="0"/>
              </a:rPr>
            </a:br>
            <a:endParaRPr lang="en-US" sz="3200" dirty="0">
              <a:latin typeface="Arial" pitchFamily="34"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971799"/>
            <a:ext cx="8229600" cy="2438401"/>
          </a:xfrm>
        </p:spPr>
        <p:txBody>
          <a:bodyPr>
            <a:normAutofit/>
          </a:bodyPr>
          <a:lstStyle/>
          <a:p>
            <a:pPr algn="just"/>
            <a:r>
              <a:rPr lang="en-US" sz="2800" dirty="0">
                <a:latin typeface="Arial" pitchFamily="34" charset="0"/>
                <a:cs typeface="Arial" pitchFamily="34" charset="0"/>
              </a:rPr>
              <a:t>It will be open to the candidate concerned to notify the revised  status to the Returning Officer and to publish that revised status only. If it is NIL, the candidate is not required to publish it.</a:t>
            </a:r>
          </a:p>
          <a:p>
            <a:pPr algn="just">
              <a:buNone/>
            </a:pPr>
            <a:endParaRPr lang="en-US" sz="3200" dirty="0">
              <a:latin typeface="Arial" pitchFamily="34" charset="0"/>
              <a:cs typeface="Arial" pitchFamily="34" charset="0"/>
            </a:endParaRPr>
          </a:p>
        </p:txBody>
      </p:sp>
      <p:sp>
        <p:nvSpPr>
          <p:cNvPr id="2" name="Title 1"/>
          <p:cNvSpPr>
            <a:spLocks noGrp="1"/>
          </p:cNvSpPr>
          <p:nvPr>
            <p:ph type="title"/>
          </p:nvPr>
        </p:nvSpPr>
        <p:spPr>
          <a:xfrm>
            <a:off x="457200" y="274638"/>
            <a:ext cx="8229600" cy="2087562"/>
          </a:xfrm>
        </p:spPr>
        <p:txBody>
          <a:bodyPr>
            <a:normAutofit/>
          </a:bodyPr>
          <a:lstStyle/>
          <a:p>
            <a:r>
              <a:rPr lang="en-US" sz="3200" b="0" dirty="0">
                <a:latin typeface="Arial" pitchFamily="34" charset="0"/>
                <a:cs typeface="Arial" pitchFamily="34" charset="0"/>
              </a:rPr>
              <a:t>Q-lf after filing nomination, status of criminal case </a:t>
            </a:r>
            <a:r>
              <a:rPr lang="en-US" sz="3200" b="0" dirty="0" err="1">
                <a:latin typeface="Arial" pitchFamily="34" charset="0"/>
                <a:cs typeface="Arial" pitchFamily="34" charset="0"/>
              </a:rPr>
              <a:t>changes,’whether</a:t>
            </a:r>
            <a:r>
              <a:rPr lang="en-US" sz="3200" b="0" dirty="0">
                <a:latin typeface="Arial" pitchFamily="34" charset="0"/>
                <a:cs typeface="Arial" pitchFamily="34" charset="0"/>
              </a:rPr>
              <a:t> candidate can revise the details?</a:t>
            </a:r>
            <a:br>
              <a:rPr lang="en-US" sz="3200" b="0" dirty="0">
                <a:latin typeface="Arial" pitchFamily="34" charset="0"/>
                <a:cs typeface="Arial" pitchFamily="34" charset="0"/>
              </a:rPr>
            </a:br>
            <a:endParaRPr lang="en-US" sz="3200" b="0" dirty="0">
              <a:latin typeface="Arial" pitchFamily="34" charset="0"/>
              <a:cs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514599"/>
            <a:ext cx="8229600" cy="2590801"/>
          </a:xfrm>
        </p:spPr>
        <p:txBody>
          <a:bodyPr>
            <a:normAutofit/>
          </a:bodyPr>
          <a:lstStyle/>
          <a:p>
            <a:pPr algn="just"/>
            <a:r>
              <a:rPr lang="en-US" sz="2800" dirty="0">
                <a:latin typeface="Arial" pitchFamily="34" charset="0"/>
                <a:cs typeface="Arial" pitchFamily="34" charset="0"/>
              </a:rPr>
              <a:t>Expenses, if any, will be borne by the candidate and the political parties in respective cases.</a:t>
            </a:r>
          </a:p>
          <a:p>
            <a:pPr algn="just"/>
            <a:endParaRPr lang="en-US" sz="2800" dirty="0">
              <a:latin typeface="Arial" pitchFamily="34" charset="0"/>
              <a:cs typeface="Arial" pitchFamily="34" charset="0"/>
            </a:endParaRPr>
          </a:p>
        </p:txBody>
      </p:sp>
      <p:sp>
        <p:nvSpPr>
          <p:cNvPr id="2" name="Title 1"/>
          <p:cNvSpPr>
            <a:spLocks noGrp="1"/>
          </p:cNvSpPr>
          <p:nvPr>
            <p:ph type="title"/>
          </p:nvPr>
        </p:nvSpPr>
        <p:spPr>
          <a:xfrm>
            <a:off x="457200" y="274638"/>
            <a:ext cx="8229600" cy="2011362"/>
          </a:xfrm>
        </p:spPr>
        <p:txBody>
          <a:bodyPr>
            <a:noAutofit/>
          </a:bodyPr>
          <a:lstStyle/>
          <a:p>
            <a:r>
              <a:rPr lang="en-US" sz="4000" b="0" dirty="0">
                <a:effectLst/>
                <a:latin typeface="Arial" pitchFamily="34" charset="0"/>
                <a:cs typeface="Arial" pitchFamily="34" charset="0"/>
              </a:rPr>
              <a:t>Q-Who will bear the expenses for publishing?</a:t>
            </a:r>
            <a:br>
              <a:rPr lang="en-US" sz="4000" b="0" dirty="0">
                <a:effectLst/>
                <a:latin typeface="Arial" pitchFamily="34" charset="0"/>
                <a:cs typeface="Arial" pitchFamily="34" charset="0"/>
              </a:rPr>
            </a:br>
            <a:endParaRPr lang="en-US" sz="4000" b="0" dirty="0">
              <a:effectLst/>
              <a:latin typeface="Arial" pitchFamily="34" charset="0"/>
              <a:cs typeface="Arial"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3657599"/>
          </a:xfrm>
        </p:spPr>
        <p:txBody>
          <a:bodyPr>
            <a:normAutofit/>
          </a:bodyPr>
          <a:lstStyle/>
          <a:p>
            <a:pPr algn="just"/>
            <a:r>
              <a:rPr lang="en-US" sz="2800" dirty="0">
                <a:latin typeface="Arial" pitchFamily="34" charset="0"/>
                <a:cs typeface="Arial" pitchFamily="34" charset="0"/>
              </a:rPr>
              <a:t>Yes. This being an expenditure in connection with the election, if expense is incurred in this regard, the same will be counted for the purposes of election.</a:t>
            </a:r>
          </a:p>
          <a:p>
            <a:endParaRPr lang="en-US" sz="4000" dirty="0">
              <a:latin typeface="Arial" pitchFamily="34" charset="0"/>
              <a:cs typeface="Arial" pitchFamily="34" charset="0"/>
            </a:endParaRPr>
          </a:p>
        </p:txBody>
      </p:sp>
      <p:sp>
        <p:nvSpPr>
          <p:cNvPr id="2" name="Title 1"/>
          <p:cNvSpPr>
            <a:spLocks noGrp="1"/>
          </p:cNvSpPr>
          <p:nvPr>
            <p:ph type="title"/>
          </p:nvPr>
        </p:nvSpPr>
        <p:spPr>
          <a:xfrm>
            <a:off x="457200" y="274638"/>
            <a:ext cx="8229600" cy="1554162"/>
          </a:xfrm>
        </p:spPr>
        <p:txBody>
          <a:bodyPr>
            <a:noAutofit/>
          </a:bodyPr>
          <a:lstStyle/>
          <a:p>
            <a:r>
              <a:rPr lang="en-US" sz="3600" dirty="0">
                <a:latin typeface="Arial" pitchFamily="34" charset="0"/>
                <a:cs typeface="Arial" pitchFamily="34" charset="0"/>
              </a:rPr>
              <a:t>Q-Whether expenditure on this account will be accounted for?</a:t>
            </a:r>
            <a:br>
              <a:rPr lang="en-US" sz="3600" dirty="0">
                <a:latin typeface="Arial" pitchFamily="34" charset="0"/>
                <a:cs typeface="Arial" pitchFamily="34" charset="0"/>
              </a:rPr>
            </a:br>
            <a:endParaRPr lang="en-US" sz="3600" dirty="0">
              <a:latin typeface="Arial" pitchFamily="34" charset="0"/>
              <a:cs typeface="Arial"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9799"/>
            <a:ext cx="8229600" cy="2895601"/>
          </a:xfrm>
        </p:spPr>
        <p:txBody>
          <a:bodyPr>
            <a:normAutofit/>
          </a:bodyPr>
          <a:lstStyle/>
          <a:p>
            <a:pPr algn="just"/>
            <a:r>
              <a:rPr lang="en-US" dirty="0">
                <a:latin typeface="Arial" pitchFamily="34" charset="0"/>
                <a:cs typeface="Arial" pitchFamily="34" charset="0"/>
              </a:rPr>
              <a:t>No.  RO  is  not  supposed  to  enquire  into  correctness  of  declarations  published  by candidate/political  parties.</a:t>
            </a:r>
          </a:p>
          <a:p>
            <a:endParaRPr lang="en-US" dirty="0">
              <a:latin typeface="Arial" pitchFamily="34" charset="0"/>
              <a:cs typeface="Arial" pitchFamily="34" charset="0"/>
            </a:endParaRPr>
          </a:p>
        </p:txBody>
      </p:sp>
      <p:sp>
        <p:nvSpPr>
          <p:cNvPr id="2" name="Title 1"/>
          <p:cNvSpPr>
            <a:spLocks noGrp="1"/>
          </p:cNvSpPr>
          <p:nvPr>
            <p:ph type="title"/>
          </p:nvPr>
        </p:nvSpPr>
        <p:spPr>
          <a:xfrm>
            <a:off x="457200" y="152400"/>
            <a:ext cx="8229600" cy="1600200"/>
          </a:xfrm>
        </p:spPr>
        <p:txBody>
          <a:bodyPr>
            <a:noAutofit/>
          </a:bodyPr>
          <a:lstStyle/>
          <a:p>
            <a:r>
              <a:rPr lang="en-US" sz="4000" b="0" dirty="0">
                <a:effectLst/>
                <a:latin typeface="Arial" pitchFamily="34" charset="0"/>
                <a:cs typeface="Arial" pitchFamily="34" charset="0"/>
              </a:rPr>
              <a:t>Q-Can </a:t>
            </a:r>
            <a:r>
              <a:rPr lang="en-US" sz="4000" b="0" dirty="0" err="1">
                <a:effectLst/>
                <a:latin typeface="Arial" pitchFamily="34" charset="0"/>
                <a:cs typeface="Arial" pitchFamily="34" charset="0"/>
              </a:rPr>
              <a:t>RO.act</a:t>
            </a:r>
            <a:r>
              <a:rPr lang="en-US" sz="4000" b="0" dirty="0">
                <a:effectLst/>
                <a:latin typeface="Arial" pitchFamily="34" charset="0"/>
                <a:cs typeface="Arial" pitchFamily="34" charset="0"/>
              </a:rPr>
              <a:t> on any discrepancy in such details if pointed out?</a:t>
            </a:r>
            <a:br>
              <a:rPr lang="en-US" sz="4000" b="0" dirty="0">
                <a:effectLst/>
                <a:latin typeface="Arial" pitchFamily="34" charset="0"/>
                <a:cs typeface="Arial" pitchFamily="34" charset="0"/>
              </a:rPr>
            </a:br>
            <a:endParaRPr lang="en-US" sz="4000" b="0" dirty="0">
              <a:effectLst/>
              <a:latin typeface="Arial" pitchFamily="34" charset="0"/>
              <a:cs typeface="Arial"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124200"/>
            <a:ext cx="8229600" cy="2514600"/>
          </a:xfrm>
        </p:spPr>
        <p:txBody>
          <a:bodyPr>
            <a:normAutofit/>
          </a:bodyPr>
          <a:lstStyle/>
          <a:p>
            <a:pPr algn="just"/>
            <a:r>
              <a:rPr lang="en-US" sz="2800" dirty="0">
                <a:latin typeface="Arial" pitchFamily="34" charset="0"/>
                <a:cs typeface="Arial" pitchFamily="34" charset="0"/>
              </a:rPr>
              <a:t>Separate formats  have  been  specified  by  the  Commission  for  the  candidates  and  the political parties to submit report about publishing of the declaration. These are Format-C-4 for candidates and Format-C-5 for political parties.</a:t>
            </a:r>
          </a:p>
          <a:p>
            <a:endParaRPr lang="en-US" dirty="0">
              <a:latin typeface="Arial" pitchFamily="34" charset="0"/>
              <a:cs typeface="Arial" pitchFamily="34" charset="0"/>
            </a:endParaRPr>
          </a:p>
        </p:txBody>
      </p:sp>
      <p:sp>
        <p:nvSpPr>
          <p:cNvPr id="2" name="Title 1"/>
          <p:cNvSpPr>
            <a:spLocks noGrp="1"/>
          </p:cNvSpPr>
          <p:nvPr>
            <p:ph type="title"/>
          </p:nvPr>
        </p:nvSpPr>
        <p:spPr>
          <a:xfrm>
            <a:off x="457200" y="533400"/>
            <a:ext cx="8229600" cy="1676400"/>
          </a:xfrm>
        </p:spPr>
        <p:txBody>
          <a:bodyPr>
            <a:noAutofit/>
          </a:bodyPr>
          <a:lstStyle/>
          <a:p>
            <a:r>
              <a:rPr lang="en-US" sz="3200" dirty="0">
                <a:effectLst/>
                <a:latin typeface="Arial" pitchFamily="34" charset="0"/>
                <a:cs typeface="Arial" pitchFamily="34" charset="0"/>
              </a:rPr>
              <a:t>Q-In what manner, such candidates will submit the information about publicity of cases to the DEO?</a:t>
            </a:r>
            <a:br>
              <a:rPr lang="en-US" sz="3200" dirty="0">
                <a:effectLst/>
                <a:latin typeface="Arial" pitchFamily="34" charset="0"/>
                <a:cs typeface="Arial" pitchFamily="34" charset="0"/>
              </a:rPr>
            </a:br>
            <a:endParaRPr lang="en-US" sz="3200" dirty="0">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7848600" cy="5211763"/>
          </a:xfrm>
        </p:spPr>
        <p:txBody>
          <a:bodyPr>
            <a:normAutofit/>
          </a:bodyPr>
          <a:lstStyle/>
          <a:p>
            <a:pPr>
              <a:buNone/>
            </a:pPr>
            <a:r>
              <a:rPr lang="en-US" sz="2400" dirty="0">
                <a:latin typeface="Arial" pitchFamily="34" charset="0"/>
                <a:cs typeface="Arial" pitchFamily="34" charset="0"/>
              </a:rPr>
              <a:t>Timeline for Publicity-</a:t>
            </a:r>
          </a:p>
          <a:p>
            <a:pPr>
              <a:buNone/>
            </a:pPr>
            <a:endParaRPr lang="en-US" sz="2400" dirty="0">
              <a:latin typeface="Arial" pitchFamily="34" charset="0"/>
              <a:cs typeface="Arial" pitchFamily="34" charset="0"/>
            </a:endParaRPr>
          </a:p>
          <a:p>
            <a:r>
              <a:rPr lang="en-US" sz="2400" dirty="0">
                <a:latin typeface="Arial" pitchFamily="34" charset="0"/>
                <a:cs typeface="Arial" pitchFamily="34" charset="0"/>
              </a:rPr>
              <a:t>During the period starting from the day following the last date of withdrawal and </a:t>
            </a:r>
            <a:r>
              <a:rPr lang="en-US" sz="2400" dirty="0" err="1">
                <a:latin typeface="Arial" pitchFamily="34" charset="0"/>
                <a:cs typeface="Arial" pitchFamily="34" charset="0"/>
              </a:rPr>
              <a:t>upto</a:t>
            </a:r>
            <a:r>
              <a:rPr lang="en-US" sz="2400" dirty="0">
                <a:latin typeface="Arial" pitchFamily="34" charset="0"/>
                <a:cs typeface="Arial" pitchFamily="34" charset="0"/>
              </a:rPr>
              <a:t> 48 hours before ending with the hour n:xed for conclusion of poll, </a:t>
            </a:r>
          </a:p>
          <a:p>
            <a:pPr marL="571500" indent="-571500">
              <a:buFont typeface="+mj-lt"/>
              <a:buAutoNum type="romanLcPeriod"/>
            </a:pPr>
            <a:r>
              <a:rPr lang="en-US" sz="2400" dirty="0">
                <a:latin typeface="Arial" pitchFamily="34" charset="0"/>
                <a:cs typeface="Arial" pitchFamily="34" charset="0"/>
              </a:rPr>
              <a:t>Within first 4 days of withdrawal of nominations.</a:t>
            </a:r>
          </a:p>
          <a:p>
            <a:pPr marL="571500" indent="-571500">
              <a:buFont typeface="+mj-lt"/>
              <a:buAutoNum type="romanLcPeriod"/>
            </a:pPr>
            <a:endParaRPr lang="en-US" sz="2400" dirty="0">
              <a:latin typeface="Arial" pitchFamily="34" charset="0"/>
              <a:cs typeface="Arial" pitchFamily="34" charset="0"/>
            </a:endParaRPr>
          </a:p>
          <a:p>
            <a:pPr marL="571500" indent="-571500">
              <a:buFont typeface="+mj-lt"/>
              <a:buAutoNum type="romanLcPeriod"/>
            </a:pPr>
            <a:r>
              <a:rPr lang="en-US" sz="2400" dirty="0">
                <a:latin typeface="Arial" pitchFamily="34" charset="0"/>
                <a:cs typeface="Arial" pitchFamily="34" charset="0"/>
              </a:rPr>
              <a:t>Between next 5th – 8th days. </a:t>
            </a:r>
          </a:p>
          <a:p>
            <a:pPr marL="571500" indent="-571500">
              <a:buFont typeface="+mj-lt"/>
              <a:buAutoNum type="romanLcPeriod"/>
            </a:pPr>
            <a:endParaRPr lang="en-US" sz="2400" dirty="0">
              <a:latin typeface="Arial" pitchFamily="34" charset="0"/>
              <a:cs typeface="Arial" pitchFamily="34" charset="0"/>
            </a:endParaRPr>
          </a:p>
          <a:p>
            <a:pPr marL="571500" indent="-571500">
              <a:buFont typeface="+mj-lt"/>
              <a:buAutoNum type="romanLcPeriod"/>
            </a:pPr>
            <a:r>
              <a:rPr lang="en-US" sz="2400" dirty="0">
                <a:latin typeface="Arial" pitchFamily="34" charset="0"/>
                <a:cs typeface="Arial" pitchFamily="34" charset="0"/>
              </a:rPr>
              <a:t>From 9th day till the last day of campaign (the second day prior to date of poll)</a:t>
            </a:r>
          </a:p>
          <a:p>
            <a:endParaRPr lang="en-US" sz="2400" dirty="0">
              <a:latin typeface="Arial" pitchFamily="34" charset="0"/>
              <a:cs typeface="Arial" pitchFamily="34" charset="0"/>
            </a:endParaRPr>
          </a:p>
        </p:txBody>
      </p:sp>
      <p:sp>
        <p:nvSpPr>
          <p:cNvPr id="2" name="Title 1"/>
          <p:cNvSpPr>
            <a:spLocks noGrp="1"/>
          </p:cNvSpPr>
          <p:nvPr>
            <p:ph type="title"/>
          </p:nvPr>
        </p:nvSpPr>
        <p:spPr>
          <a:xfrm>
            <a:off x="457200" y="274638"/>
            <a:ext cx="8229600" cy="334962"/>
          </a:xfrm>
        </p:spPr>
        <p:txBody>
          <a:bodyPr>
            <a:normAutofit fontScale="90000"/>
          </a:bodyPr>
          <a:lstStyle/>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276600"/>
            <a:ext cx="8229600" cy="1828800"/>
          </a:xfrm>
        </p:spPr>
        <p:txBody>
          <a:bodyPr>
            <a:normAutofit/>
          </a:bodyPr>
          <a:lstStyle/>
          <a:p>
            <a:r>
              <a:rPr lang="en-US" dirty="0">
                <a:latin typeface="Arial" pitchFamily="34" charset="0"/>
                <a:cs typeface="Arial" pitchFamily="34" charset="0"/>
              </a:rPr>
              <a:t>Such failure may be a ground for post-election  action like election petition or contempt of Hon’ble Supreme Court.</a:t>
            </a:r>
          </a:p>
          <a:p>
            <a:pPr>
              <a:buNone/>
            </a:pPr>
            <a:endParaRPr lang="en-US" dirty="0">
              <a:latin typeface="Arial" pitchFamily="34" charset="0"/>
              <a:cs typeface="Arial" pitchFamily="34" charset="0"/>
            </a:endParaRPr>
          </a:p>
        </p:txBody>
      </p:sp>
      <p:sp>
        <p:nvSpPr>
          <p:cNvPr id="2" name="Title 1"/>
          <p:cNvSpPr>
            <a:spLocks noGrp="1"/>
          </p:cNvSpPr>
          <p:nvPr>
            <p:ph type="title"/>
          </p:nvPr>
        </p:nvSpPr>
        <p:spPr>
          <a:xfrm>
            <a:off x="457200" y="381000"/>
            <a:ext cx="8229600" cy="2590800"/>
          </a:xfrm>
        </p:spPr>
        <p:txBody>
          <a:bodyPr>
            <a:normAutofit/>
          </a:bodyPr>
          <a:lstStyle/>
          <a:p>
            <a:r>
              <a:rPr lang="en-US" sz="3200" b="0" dirty="0">
                <a:effectLst/>
                <a:latin typeface="Arial" pitchFamily="34" charset="0"/>
                <a:cs typeface="Arial" pitchFamily="34" charset="0"/>
              </a:rPr>
              <a:t>Q-What happens if such candidates or such political parties do not </a:t>
            </a:r>
            <a:r>
              <a:rPr lang="en-US" sz="3200" b="0" dirty="0" err="1">
                <a:effectLst/>
                <a:latin typeface="Arial" pitchFamily="34" charset="0"/>
                <a:cs typeface="Arial" pitchFamily="34" charset="0"/>
              </a:rPr>
              <a:t>publicise</a:t>
            </a:r>
            <a:r>
              <a:rPr lang="en-US" sz="3200" b="0" dirty="0">
                <a:effectLst/>
                <a:latin typeface="Arial" pitchFamily="34" charset="0"/>
                <a:cs typeface="Arial" pitchFamily="34" charset="0"/>
              </a:rPr>
              <a:t> in the manner prescribed?</a:t>
            </a:r>
            <a:br>
              <a:rPr lang="en-US" sz="3600" dirty="0">
                <a:latin typeface="Arial" pitchFamily="34" charset="0"/>
                <a:cs typeface="Arial" pitchFamily="34" charset="0"/>
              </a:rPr>
            </a:br>
            <a:endParaRPr lang="en-US" sz="3600" dirty="0">
              <a:latin typeface="Arial" pitchFamily="34" charset="0"/>
              <a:cs typeface="Arial"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590799"/>
            <a:ext cx="8229600" cy="2514601"/>
          </a:xfrm>
        </p:spPr>
        <p:txBody>
          <a:bodyPr>
            <a:normAutofit/>
          </a:bodyPr>
          <a:lstStyle/>
          <a:p>
            <a:r>
              <a:rPr lang="en-US" dirty="0">
                <a:latin typeface="Arial" pitchFamily="34" charset="0"/>
                <a:cs typeface="Arial" pitchFamily="34" charset="0"/>
              </a:rPr>
              <a:t>Information should be published on TV channels during the period between 8 :00AM and 10:00PM.</a:t>
            </a:r>
          </a:p>
          <a:p>
            <a:pPr algn="just"/>
            <a:endParaRPr lang="en-US" sz="2800" dirty="0">
              <a:latin typeface="Arial" pitchFamily="34" charset="0"/>
              <a:cs typeface="Arial" pitchFamily="34" charset="0"/>
            </a:endParaRPr>
          </a:p>
        </p:txBody>
      </p:sp>
      <p:sp>
        <p:nvSpPr>
          <p:cNvPr id="2" name="Title 1"/>
          <p:cNvSpPr>
            <a:spLocks noGrp="1"/>
          </p:cNvSpPr>
          <p:nvPr>
            <p:ph type="title"/>
          </p:nvPr>
        </p:nvSpPr>
        <p:spPr>
          <a:xfrm>
            <a:off x="457200" y="609600"/>
            <a:ext cx="8229600" cy="1676400"/>
          </a:xfrm>
        </p:spPr>
        <p:txBody>
          <a:bodyPr>
            <a:noAutofit/>
          </a:bodyPr>
          <a:lstStyle/>
          <a:p>
            <a:r>
              <a:rPr lang="en-US" sz="3200" dirty="0">
                <a:latin typeface="Arial" pitchFamily="34" charset="0"/>
                <a:cs typeface="Arial" pitchFamily="34" charset="0"/>
              </a:rPr>
              <a:t>Q-What are the Hours during which the information on TV channels is to be displayed'!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200400"/>
            <a:ext cx="8229600" cy="1905000"/>
          </a:xfrm>
        </p:spPr>
        <p:txBody>
          <a:bodyPr>
            <a:normAutofit/>
          </a:bodyPr>
          <a:lstStyle/>
          <a:p>
            <a:r>
              <a:rPr lang="en-US" dirty="0">
                <a:latin typeface="Arial" pitchFamily="34" charset="0"/>
                <a:cs typeface="Arial" pitchFamily="34" charset="0"/>
              </a:rPr>
              <a:t>The information should be published in vernacular language or in English.</a:t>
            </a:r>
          </a:p>
          <a:p>
            <a:endParaRPr lang="en-US" sz="4400" dirty="0">
              <a:latin typeface="Arial" pitchFamily="34" charset="0"/>
              <a:cs typeface="Arial" pitchFamily="34" charset="0"/>
            </a:endParaRPr>
          </a:p>
        </p:txBody>
      </p:sp>
      <p:sp>
        <p:nvSpPr>
          <p:cNvPr id="2" name="Title 1"/>
          <p:cNvSpPr>
            <a:spLocks noGrp="1"/>
          </p:cNvSpPr>
          <p:nvPr>
            <p:ph type="title"/>
          </p:nvPr>
        </p:nvSpPr>
        <p:spPr>
          <a:xfrm>
            <a:off x="457200" y="762000"/>
            <a:ext cx="8229600" cy="1828800"/>
          </a:xfrm>
        </p:spPr>
        <p:txBody>
          <a:bodyPr>
            <a:noAutofit/>
          </a:bodyPr>
          <a:lstStyle/>
          <a:p>
            <a:pPr algn="just"/>
            <a:r>
              <a:rPr lang="en-US" sz="3600" dirty="0">
                <a:effectLst/>
                <a:latin typeface="Arial" pitchFamily="34" charset="0"/>
                <a:cs typeface="Arial" pitchFamily="34" charset="0"/>
              </a:rPr>
              <a:t>Q-What will be the language in which the information is to be published on TV channels?</a:t>
            </a:r>
            <a:br>
              <a:rPr lang="en-US" sz="3600" dirty="0">
                <a:effectLst/>
                <a:latin typeface="Arial" pitchFamily="34" charset="0"/>
                <a:cs typeface="Arial" pitchFamily="34" charset="0"/>
              </a:rPr>
            </a:br>
            <a:endParaRPr lang="en-US" sz="3600" dirty="0">
              <a:effectLst/>
              <a:latin typeface="Arial" pitchFamily="34" charset="0"/>
              <a:cs typeface="Arial"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3505200"/>
          </a:xfrm>
        </p:spPr>
        <p:txBody>
          <a:bodyPr>
            <a:normAutofit/>
          </a:bodyPr>
          <a:lstStyle/>
          <a:p>
            <a:pPr algn="ctr">
              <a:buNone/>
            </a:pPr>
            <a:endParaRPr lang="en-US" dirty="0">
              <a:latin typeface="Arial" pitchFamily="34" charset="0"/>
              <a:cs typeface="Arial" pitchFamily="34" charset="0"/>
            </a:endParaRPr>
          </a:p>
          <a:p>
            <a:pPr algn="ctr">
              <a:buNone/>
            </a:pPr>
            <a:endParaRPr lang="en-US" dirty="0">
              <a:latin typeface="Arial" pitchFamily="34" charset="0"/>
              <a:cs typeface="Arial" pitchFamily="34" charset="0"/>
            </a:endParaRPr>
          </a:p>
          <a:p>
            <a:pPr algn="ctr">
              <a:buNone/>
            </a:pPr>
            <a:endParaRPr lang="en-US" dirty="0">
              <a:latin typeface="Arial" pitchFamily="34" charset="0"/>
              <a:cs typeface="Arial" pitchFamily="34" charset="0"/>
            </a:endParaRPr>
          </a:p>
          <a:p>
            <a:pPr algn="ctr">
              <a:buNone/>
            </a:pPr>
            <a:r>
              <a:rPr lang="en-US" sz="9600" dirty="0">
                <a:latin typeface="Arial" pitchFamily="34" charset="0"/>
                <a:cs typeface="Arial" pitchFamily="34" charset="0"/>
              </a:rPr>
              <a:t>Thanks</a:t>
            </a:r>
          </a:p>
        </p:txBody>
      </p:sp>
      <p:sp>
        <p:nvSpPr>
          <p:cNvPr id="2" name="Title 1"/>
          <p:cNvSpPr>
            <a:spLocks noGrp="1"/>
          </p:cNvSpPr>
          <p:nvPr>
            <p:ph type="title"/>
          </p:nvPr>
        </p:nvSpPr>
        <p:spPr/>
        <p:txBody>
          <a:bodyPr/>
          <a:lstStyle/>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normAutofit lnSpcReduction="10000"/>
          </a:bodyPr>
          <a:lstStyle/>
          <a:p>
            <a:endParaRPr lang="en-US" sz="3700" dirty="0">
              <a:latin typeface="Arial" pitchFamily="34" charset="0"/>
              <a:cs typeface="Arial" pitchFamily="34" charset="0"/>
            </a:endParaRPr>
          </a:p>
          <a:p>
            <a:pPr>
              <a:buNone/>
            </a:pPr>
            <a:r>
              <a:rPr lang="en-US" sz="2800" dirty="0">
                <a:latin typeface="Arial" pitchFamily="34" charset="0"/>
                <a:cs typeface="Arial" pitchFamily="34" charset="0"/>
              </a:rPr>
              <a:t>(Illustration: if the last date for withdrawal is 10</a:t>
            </a:r>
            <a:r>
              <a:rPr lang="en-US" sz="2800" baseline="30000" dirty="0">
                <a:latin typeface="Arial" pitchFamily="34" charset="0"/>
                <a:cs typeface="Arial" pitchFamily="34" charset="0"/>
              </a:rPr>
              <a:t>th</a:t>
            </a:r>
            <a:r>
              <a:rPr lang="en-US" sz="2800" dirty="0">
                <a:latin typeface="Arial" pitchFamily="34" charset="0"/>
                <a:cs typeface="Arial" pitchFamily="34" charset="0"/>
              </a:rPr>
              <a:t> of the month  and poll is on 24</a:t>
            </a:r>
            <a:r>
              <a:rPr lang="en-US" sz="2800" baseline="30000" dirty="0">
                <a:latin typeface="Arial" pitchFamily="34" charset="0"/>
                <a:cs typeface="Arial" pitchFamily="34" charset="0"/>
              </a:rPr>
              <a:t>th</a:t>
            </a:r>
            <a:r>
              <a:rPr lang="en-US" sz="2800" dirty="0">
                <a:latin typeface="Arial" pitchFamily="34" charset="0"/>
                <a:cs typeface="Arial" pitchFamily="34" charset="0"/>
              </a:rPr>
              <a:t>  of the Month, the publication of declaration shall be done in the following time period: -  </a:t>
            </a:r>
          </a:p>
          <a:p>
            <a:r>
              <a:rPr lang="en-US" sz="2800" dirty="0">
                <a:latin typeface="Arial" pitchFamily="34" charset="0"/>
                <a:cs typeface="Arial" pitchFamily="34" charset="0"/>
              </a:rPr>
              <a:t>First block for publication shall be done between 11th and 14th of the Month,</a:t>
            </a:r>
          </a:p>
          <a:p>
            <a:r>
              <a:rPr lang="en-US" sz="2800" dirty="0">
                <a:latin typeface="Arial" pitchFamily="34" charset="0"/>
                <a:cs typeface="Arial" pitchFamily="34" charset="0"/>
              </a:rPr>
              <a:t>Second block for publication shall be done between 15th and 18</a:t>
            </a:r>
            <a:r>
              <a:rPr lang="en-US" sz="2800" baseline="30000" dirty="0">
                <a:latin typeface="Arial" pitchFamily="34" charset="0"/>
                <a:cs typeface="Arial" pitchFamily="34" charset="0"/>
              </a:rPr>
              <a:t>th</a:t>
            </a:r>
            <a:r>
              <a:rPr lang="en-US" sz="2800" dirty="0">
                <a:latin typeface="Arial" pitchFamily="34" charset="0"/>
                <a:cs typeface="Arial" pitchFamily="34" charset="0"/>
              </a:rPr>
              <a:t>  the Month</a:t>
            </a:r>
          </a:p>
          <a:p>
            <a:r>
              <a:rPr lang="en-US" sz="2800" dirty="0">
                <a:latin typeface="Arial" pitchFamily="34" charset="0"/>
                <a:cs typeface="Arial" pitchFamily="34" charset="0"/>
              </a:rPr>
              <a:t>and the third block for publication shall be done between 19th and 22nd of the Month)</a:t>
            </a:r>
          </a:p>
          <a:p>
            <a:pPr>
              <a:buNone/>
            </a:pPr>
            <a:endParaRPr lang="en-US" sz="3700" dirty="0">
              <a:latin typeface="Arial" pitchFamily="34" charset="0"/>
              <a:cs typeface="Arial" pitchFamily="34" charset="0"/>
            </a:endParaRPr>
          </a:p>
          <a:p>
            <a:endParaRPr lang="en-US" dirty="0"/>
          </a:p>
        </p:txBody>
      </p:sp>
      <p:sp>
        <p:nvSpPr>
          <p:cNvPr id="2" name="Title 1"/>
          <p:cNvSpPr>
            <a:spLocks noGrp="1"/>
          </p:cNvSpPr>
          <p:nvPr>
            <p:ph type="title"/>
          </p:nvPr>
        </p:nvSpPr>
        <p:spPr>
          <a:xfrm>
            <a:off x="457200" y="274638"/>
            <a:ext cx="8229600" cy="715962"/>
          </a:xfrm>
        </p:spPr>
        <p:txBody>
          <a:bodyPr>
            <a:normAutofit fontScale="90000"/>
          </a:bodyPr>
          <a:lstStyle/>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457200"/>
          <a:ext cx="8229600" cy="6882677"/>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741049">
                <a:tc>
                  <a:txBody>
                    <a:bodyPr/>
                    <a:lstStyle/>
                    <a:p>
                      <a:r>
                        <a:rPr lang="en-US" dirty="0"/>
                        <a:t>Formats</a:t>
                      </a:r>
                    </a:p>
                  </a:txBody>
                  <a:tcPr/>
                </a:tc>
                <a:tc>
                  <a:txBody>
                    <a:bodyPr/>
                    <a:lstStyle/>
                    <a:p>
                      <a:r>
                        <a:rPr lang="en-US" dirty="0"/>
                        <a:t>Action to be taken by</a:t>
                      </a:r>
                    </a:p>
                  </a:txBody>
                  <a:tcPr/>
                </a:tc>
                <a:tc>
                  <a:txBody>
                    <a:bodyPr/>
                    <a:lstStyle/>
                    <a:p>
                      <a:r>
                        <a:rPr lang="en-US" dirty="0"/>
                        <a:t>Platform</a:t>
                      </a:r>
                    </a:p>
                    <a:p>
                      <a:endParaRPr lang="en-US" dirty="0"/>
                    </a:p>
                  </a:txBody>
                  <a:tcPr/>
                </a:tc>
                <a:extLst>
                  <a:ext uri="{0D108BD9-81ED-4DB2-BD59-A6C34878D82A}">
                    <a16:rowId xmlns:a16="http://schemas.microsoft.com/office/drawing/2014/main" val="10000"/>
                  </a:ext>
                </a:extLst>
              </a:tr>
              <a:tr h="429338">
                <a:tc>
                  <a:txBody>
                    <a:bodyPr/>
                    <a:lstStyle/>
                    <a:p>
                      <a:r>
                        <a:rPr lang="en-US" dirty="0"/>
                        <a:t>C1</a:t>
                      </a:r>
                    </a:p>
                  </a:txBody>
                  <a:tcPr/>
                </a:tc>
                <a:tc>
                  <a:txBody>
                    <a:bodyPr/>
                    <a:lstStyle/>
                    <a:p>
                      <a:r>
                        <a:rPr lang="en-US" dirty="0"/>
                        <a:t>Candidates</a:t>
                      </a:r>
                    </a:p>
                  </a:txBody>
                  <a:tcPr/>
                </a:tc>
                <a:tc>
                  <a:txBody>
                    <a:bodyPr/>
                    <a:lstStyle/>
                    <a:p>
                      <a:r>
                        <a:rPr lang="en-US" dirty="0"/>
                        <a:t>News Paper</a:t>
                      </a:r>
                      <a:r>
                        <a:rPr lang="en-US" baseline="0" dirty="0"/>
                        <a:t> &amp; TV</a:t>
                      </a:r>
                      <a:endParaRPr lang="en-US" dirty="0"/>
                    </a:p>
                  </a:txBody>
                  <a:tcPr/>
                </a:tc>
                <a:extLst>
                  <a:ext uri="{0D108BD9-81ED-4DB2-BD59-A6C34878D82A}">
                    <a16:rowId xmlns:a16="http://schemas.microsoft.com/office/drawing/2014/main" val="10001"/>
                  </a:ext>
                </a:extLst>
              </a:tr>
              <a:tr h="74104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C2</a:t>
                      </a:r>
                    </a:p>
                  </a:txBody>
                  <a:tcPr/>
                </a:tc>
                <a:tc>
                  <a:txBody>
                    <a:bodyPr/>
                    <a:lstStyle/>
                    <a:p>
                      <a:r>
                        <a:rPr lang="en-US" dirty="0"/>
                        <a:t>Political</a:t>
                      </a:r>
                      <a:r>
                        <a:rPr lang="en-US" baseline="0" dirty="0"/>
                        <a:t> Parties</a:t>
                      </a:r>
                      <a:endParaRPr lang="en-US" dirty="0"/>
                    </a:p>
                  </a:txBody>
                  <a:tcPr/>
                </a:tc>
                <a:tc>
                  <a:txBody>
                    <a:bodyPr/>
                    <a:lstStyle/>
                    <a:p>
                      <a:r>
                        <a:rPr lang="en-US" dirty="0"/>
                        <a:t>News Paper TV &amp; Political Party’s website</a:t>
                      </a:r>
                    </a:p>
                  </a:txBody>
                  <a:tcPr/>
                </a:tc>
                <a:extLst>
                  <a:ext uri="{0D108BD9-81ED-4DB2-BD59-A6C34878D82A}">
                    <a16:rowId xmlns:a16="http://schemas.microsoft.com/office/drawing/2014/main" val="10002"/>
                  </a:ext>
                </a:extLst>
              </a:tr>
              <a:tr h="4293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C3</a:t>
                      </a:r>
                    </a:p>
                  </a:txBody>
                  <a:tcPr/>
                </a:tc>
                <a:tc>
                  <a:txBody>
                    <a:bodyPr/>
                    <a:lstStyle/>
                    <a:p>
                      <a:r>
                        <a:rPr lang="en-US" dirty="0"/>
                        <a:t>Returning Officers</a:t>
                      </a:r>
                    </a:p>
                  </a:txBody>
                  <a:tcPr/>
                </a:tc>
                <a:tc>
                  <a:txBody>
                    <a:bodyPr/>
                    <a:lstStyle/>
                    <a:p>
                      <a:r>
                        <a:rPr lang="en-US" dirty="0"/>
                        <a:t>Reminder</a:t>
                      </a:r>
                      <a:r>
                        <a:rPr lang="en-US" baseline="0" dirty="0"/>
                        <a:t> to the Candidate</a:t>
                      </a:r>
                      <a:endParaRPr lang="en-US" dirty="0"/>
                    </a:p>
                  </a:txBody>
                  <a:tcPr/>
                </a:tc>
                <a:extLst>
                  <a:ext uri="{0D108BD9-81ED-4DB2-BD59-A6C34878D82A}">
                    <a16:rowId xmlns:a16="http://schemas.microsoft.com/office/drawing/2014/main" val="10003"/>
                  </a:ext>
                </a:extLst>
              </a:tr>
              <a:tr h="2329010">
                <a:tc>
                  <a:txBody>
                    <a:bodyPr/>
                    <a:lstStyle/>
                    <a:p>
                      <a:r>
                        <a:rPr lang="en-US" dirty="0"/>
                        <a:t>C4</a:t>
                      </a:r>
                    </a:p>
                  </a:txBody>
                  <a:tcPr/>
                </a:tc>
                <a:tc>
                  <a:txBody>
                    <a:bodyPr/>
                    <a:lstStyle/>
                    <a:p>
                      <a:r>
                        <a:rPr lang="en-US" dirty="0"/>
                        <a:t>Candidate</a:t>
                      </a:r>
                      <a:r>
                        <a:rPr lang="en-US" baseline="0" dirty="0"/>
                        <a:t> to DEO</a:t>
                      </a:r>
                      <a:endParaRPr lang="en-US" dirty="0"/>
                    </a:p>
                  </a:txBody>
                  <a:tcPr/>
                </a:tc>
                <a:tc>
                  <a:txBody>
                    <a:bodyPr/>
                    <a:lstStyle/>
                    <a:p>
                      <a:r>
                        <a:rPr lang="en-US" dirty="0"/>
                        <a:t>Report to submitted</a:t>
                      </a:r>
                      <a:r>
                        <a:rPr lang="en-US" baseline="0" dirty="0"/>
                        <a:t> before the DEO (In case of elections to </a:t>
                      </a:r>
                      <a:r>
                        <a:rPr lang="en-US" baseline="0" dirty="0" err="1"/>
                        <a:t>Lok</a:t>
                      </a:r>
                      <a:r>
                        <a:rPr lang="en-US" baseline="0" dirty="0"/>
                        <a:t> </a:t>
                      </a:r>
                      <a:r>
                        <a:rPr lang="en-US" baseline="0" dirty="0" err="1"/>
                        <a:t>Sabha</a:t>
                      </a:r>
                      <a:r>
                        <a:rPr lang="en-US" baseline="0" dirty="0"/>
                        <a:t> and </a:t>
                      </a:r>
                      <a:r>
                        <a:rPr lang="en-US" baseline="0" dirty="0" err="1"/>
                        <a:t>Vidhan</a:t>
                      </a:r>
                      <a:r>
                        <a:rPr lang="en-US" baseline="0" dirty="0"/>
                        <a:t> </a:t>
                      </a:r>
                      <a:r>
                        <a:rPr lang="en-US" baseline="0" dirty="0" err="1"/>
                        <a:t>Sabha</a:t>
                      </a:r>
                      <a:r>
                        <a:rPr lang="en-US" baseline="0" dirty="0"/>
                        <a:t>) or the RO (in case of elections to </a:t>
                      </a:r>
                      <a:r>
                        <a:rPr lang="en-US" baseline="0" dirty="0" err="1"/>
                        <a:t>Rajya</a:t>
                      </a:r>
                      <a:r>
                        <a:rPr lang="en-US" baseline="0" dirty="0"/>
                        <a:t> </a:t>
                      </a:r>
                      <a:r>
                        <a:rPr lang="en-US" baseline="0" dirty="0" err="1"/>
                        <a:t>Sabha</a:t>
                      </a:r>
                      <a:r>
                        <a:rPr lang="en-US" baseline="0" dirty="0"/>
                        <a:t> and </a:t>
                      </a:r>
                      <a:r>
                        <a:rPr lang="en-US" baseline="0" dirty="0" err="1"/>
                        <a:t>Vidhan</a:t>
                      </a:r>
                      <a:r>
                        <a:rPr lang="en-US" baseline="0" dirty="0"/>
                        <a:t> </a:t>
                      </a:r>
                      <a:r>
                        <a:rPr lang="en-US" baseline="0" dirty="0" err="1"/>
                        <a:t>Parishad</a:t>
                      </a:r>
                      <a:r>
                        <a:rPr lang="en-US" baseline="0" dirty="0"/>
                        <a:t>)</a:t>
                      </a:r>
                      <a:endParaRPr lang="en-US" dirty="0"/>
                    </a:p>
                  </a:txBody>
                  <a:tcPr/>
                </a:tc>
                <a:extLst>
                  <a:ext uri="{0D108BD9-81ED-4DB2-BD59-A6C34878D82A}">
                    <a16:rowId xmlns:a16="http://schemas.microsoft.com/office/drawing/2014/main" val="10004"/>
                  </a:ext>
                </a:extLst>
              </a:tr>
              <a:tr h="741049">
                <a:tc>
                  <a:txBody>
                    <a:bodyPr/>
                    <a:lstStyle/>
                    <a:p>
                      <a:r>
                        <a:rPr lang="en-US" dirty="0"/>
                        <a:t>C5</a:t>
                      </a:r>
                    </a:p>
                  </a:txBody>
                  <a:tcPr/>
                </a:tc>
                <a:tc>
                  <a:txBody>
                    <a:bodyPr/>
                    <a:lstStyle/>
                    <a:p>
                      <a:r>
                        <a:rPr lang="en-US" dirty="0"/>
                        <a:t>Political Parties to CEO of State</a:t>
                      </a:r>
                      <a:r>
                        <a:rPr lang="en-US" baseline="0" dirty="0"/>
                        <a:t> concerned</a:t>
                      </a:r>
                      <a:endParaRPr lang="en-US" dirty="0"/>
                    </a:p>
                  </a:txBody>
                  <a:tcPr/>
                </a:tc>
                <a:tc>
                  <a:txBody>
                    <a:bodyPr/>
                    <a:lstStyle/>
                    <a:p>
                      <a:r>
                        <a:rPr lang="en-US" dirty="0"/>
                        <a:t> Report</a:t>
                      </a:r>
                      <a:r>
                        <a:rPr lang="en-US" baseline="0" dirty="0"/>
                        <a:t> about publishing of the declaration.</a:t>
                      </a:r>
                      <a:endParaRPr lang="en-US" dirty="0"/>
                    </a:p>
                  </a:txBody>
                  <a:tcPr/>
                </a:tc>
                <a:extLst>
                  <a:ext uri="{0D108BD9-81ED-4DB2-BD59-A6C34878D82A}">
                    <a16:rowId xmlns:a16="http://schemas.microsoft.com/office/drawing/2014/main" val="10005"/>
                  </a:ext>
                </a:extLst>
              </a:tr>
              <a:tr h="741049">
                <a:tc>
                  <a:txBody>
                    <a:bodyPr/>
                    <a:lstStyle/>
                    <a:p>
                      <a:r>
                        <a:rPr lang="en-US" dirty="0"/>
                        <a:t>C6</a:t>
                      </a:r>
                    </a:p>
                  </a:txBody>
                  <a:tcPr/>
                </a:tc>
                <a:tc>
                  <a:txBody>
                    <a:bodyPr/>
                    <a:lstStyle/>
                    <a:p>
                      <a:r>
                        <a:rPr lang="en-US" dirty="0"/>
                        <a:t>CEO To</a:t>
                      </a:r>
                      <a:r>
                        <a:rPr lang="en-US" baseline="0" dirty="0"/>
                        <a:t> The Commission</a:t>
                      </a:r>
                      <a:endParaRPr lang="en-US" dirty="0"/>
                    </a:p>
                  </a:txBody>
                  <a:tcPr/>
                </a:tc>
                <a:tc>
                  <a:txBody>
                    <a:bodyPr/>
                    <a:lstStyle/>
                    <a:p>
                      <a:r>
                        <a:rPr lang="en-US" dirty="0"/>
                        <a:t>Report</a:t>
                      </a:r>
                      <a:r>
                        <a:rPr lang="en-US" baseline="0" dirty="0"/>
                        <a:t> regarding compliance by the political party</a:t>
                      </a:r>
                      <a:endParaRPr lang="en-US" dirty="0"/>
                    </a:p>
                  </a:txBody>
                  <a:tcPr/>
                </a:tc>
                <a:extLst>
                  <a:ext uri="{0D108BD9-81ED-4DB2-BD59-A6C34878D82A}">
                    <a16:rowId xmlns:a16="http://schemas.microsoft.com/office/drawing/2014/main" val="10006"/>
                  </a:ext>
                </a:extLst>
              </a:tr>
            </a:tbl>
          </a:graphicData>
        </a:graphic>
      </p:graphicFrame>
      <p:sp>
        <p:nvSpPr>
          <p:cNvPr id="2" name="Title 1"/>
          <p:cNvSpPr>
            <a:spLocks noGrp="1"/>
          </p:cNvSpPr>
          <p:nvPr>
            <p:ph type="title"/>
          </p:nvPr>
        </p:nvSpPr>
        <p:spPr>
          <a:xfrm>
            <a:off x="457200" y="274638"/>
            <a:ext cx="8229600" cy="258762"/>
          </a:xfrm>
        </p:spPr>
        <p:txBody>
          <a:bodyPr>
            <a:normAutofit fontScale="90000"/>
          </a:bodyPr>
          <a:lstStyle/>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fontScale="92500" lnSpcReduction="20000"/>
          </a:bodyPr>
          <a:lstStyle/>
          <a:p>
            <a:r>
              <a:rPr lang="en-US" sz="2200" dirty="0">
                <a:latin typeface="Arial" pitchFamily="34" charset="0"/>
                <a:cs typeface="Arial" pitchFamily="34" charset="0"/>
              </a:rPr>
              <a:t>this may be published in Newspapers and TV from the day following the last date for withdrawal of candidature and </a:t>
            </a:r>
            <a:r>
              <a:rPr lang="en-US" sz="2200" dirty="0" err="1">
                <a:latin typeface="Arial" pitchFamily="34" charset="0"/>
                <a:cs typeface="Arial" pitchFamily="34" charset="0"/>
              </a:rPr>
              <a:t>upto</a:t>
            </a:r>
            <a:r>
              <a:rPr lang="en-US" sz="2200" dirty="0">
                <a:latin typeface="Arial" pitchFamily="34" charset="0"/>
                <a:cs typeface="Arial" pitchFamily="34" charset="0"/>
              </a:rPr>
              <a:t> two days before the date of poll</a:t>
            </a:r>
          </a:p>
          <a:p>
            <a:r>
              <a:rPr lang="en-US" sz="2200" dirty="0">
                <a:latin typeface="Arial" pitchFamily="34" charset="0"/>
                <a:cs typeface="Arial" pitchFamily="34" charset="0"/>
              </a:rPr>
              <a:t>Format C-1</a:t>
            </a:r>
          </a:p>
          <a:p>
            <a:r>
              <a:rPr lang="en-US" sz="2200" dirty="0">
                <a:latin typeface="Arial" pitchFamily="34" charset="0"/>
                <a:cs typeface="Arial" pitchFamily="34" charset="0"/>
              </a:rPr>
              <a:t>(for candidate to publish in Newspapers, TV) </a:t>
            </a:r>
          </a:p>
          <a:p>
            <a:r>
              <a:rPr lang="en-US" sz="2200" dirty="0">
                <a:latin typeface="Arial" pitchFamily="34" charset="0"/>
                <a:cs typeface="Arial" pitchFamily="34" charset="0"/>
              </a:rPr>
              <a:t>Declaration about criminal cases</a:t>
            </a:r>
          </a:p>
          <a:p>
            <a:r>
              <a:rPr lang="en-US" sz="2200" dirty="0">
                <a:latin typeface="Arial" pitchFamily="34" charset="0"/>
                <a:cs typeface="Arial" pitchFamily="34" charset="0"/>
              </a:rPr>
              <a:t>(As per the judgment  dated 25111 September, 2018, of Hon’ </a:t>
            </a:r>
            <a:r>
              <a:rPr lang="en-US" sz="2200" dirty="0" err="1">
                <a:latin typeface="Arial" pitchFamily="34" charset="0"/>
                <a:cs typeface="Arial" pitchFamily="34" charset="0"/>
              </a:rPr>
              <a:t>ble</a:t>
            </a:r>
            <a:r>
              <a:rPr lang="en-US" sz="2200" dirty="0">
                <a:latin typeface="Arial" pitchFamily="34" charset="0"/>
                <a:cs typeface="Arial" pitchFamily="34" charset="0"/>
              </a:rPr>
              <a:t> </a:t>
            </a:r>
            <a:r>
              <a:rPr lang="en-US" sz="2200" dirty="0" err="1">
                <a:latin typeface="Arial" pitchFamily="34" charset="0"/>
                <a:cs typeface="Arial" pitchFamily="34" charset="0"/>
              </a:rPr>
              <a:t>Suprme</a:t>
            </a:r>
            <a:r>
              <a:rPr lang="en-US" sz="2200" dirty="0">
                <a:latin typeface="Arial" pitchFamily="34" charset="0"/>
                <a:cs typeface="Arial" pitchFamily="34" charset="0"/>
              </a:rPr>
              <a:t> Court in WP (Civil) N"o.536 of 2011 (Public Interest Foundation &amp;Ors. Vs. Union of India &amp; </a:t>
            </a:r>
            <a:r>
              <a:rPr lang="en-US" sz="2200" dirty="0" err="1">
                <a:latin typeface="Arial" pitchFamily="34" charset="0"/>
                <a:cs typeface="Arial" pitchFamily="34" charset="0"/>
              </a:rPr>
              <a:t>Anr</a:t>
            </a:r>
            <a:r>
              <a:rPr lang="en-US" sz="2200" dirty="0">
                <a:latin typeface="Arial" pitchFamily="34" charset="0"/>
                <a:cs typeface="Arial" pitchFamily="34" charset="0"/>
              </a:rPr>
              <a:t>.)</a:t>
            </a:r>
          </a:p>
          <a:p>
            <a:r>
              <a:rPr lang="en-US" sz="2200" dirty="0">
                <a:latin typeface="Arial" pitchFamily="34" charset="0"/>
                <a:cs typeface="Arial" pitchFamily="34" charset="0"/>
              </a:rPr>
              <a:t>Name and address of candidate:	_ 	</a:t>
            </a:r>
          </a:p>
          <a:p>
            <a:r>
              <a:rPr lang="en-US" sz="2200" dirty="0">
                <a:latin typeface="Arial" pitchFamily="34" charset="0"/>
                <a:cs typeface="Arial" pitchFamily="34" charset="0"/>
              </a:rPr>
              <a:t> Name of political party:	 	</a:t>
            </a:r>
          </a:p>
          <a:p>
            <a:r>
              <a:rPr lang="en-US" sz="2200" dirty="0">
                <a:latin typeface="Arial" pitchFamily="34" charset="0"/>
                <a:cs typeface="Arial" pitchFamily="34" charset="0"/>
              </a:rPr>
              <a:t>(Independent candidates should write "Independent" here)</a:t>
            </a:r>
          </a:p>
          <a:p>
            <a:r>
              <a:rPr lang="en-US" sz="2200" dirty="0">
                <a:latin typeface="Arial" pitchFamily="34" charset="0"/>
                <a:cs typeface="Arial" pitchFamily="34" charset="0"/>
              </a:rPr>
              <a:t> Name of Election	 	</a:t>
            </a:r>
          </a:p>
          <a:p>
            <a:r>
              <a:rPr lang="en-US" sz="2200" dirty="0">
                <a:latin typeface="Arial" pitchFamily="34" charset="0"/>
                <a:cs typeface="Arial" pitchFamily="34" charset="0"/>
              </a:rPr>
              <a:t> *Name of Constituency: ----- ---------</a:t>
            </a:r>
          </a:p>
          <a:p>
            <a:r>
              <a:rPr lang="en-US" sz="2200" dirty="0">
                <a:latin typeface="Arial" pitchFamily="34" charset="0"/>
                <a:cs typeface="Arial" pitchFamily="34" charset="0"/>
              </a:rPr>
              <a:t>I 	 (name  of candidate), a candidate for the above </a:t>
            </a:r>
            <a:r>
              <a:rPr lang="en-US" sz="2200" dirty="0" err="1">
                <a:latin typeface="Arial" pitchFamily="34" charset="0"/>
                <a:cs typeface="Arial" pitchFamily="34" charset="0"/>
              </a:rPr>
              <a:t>mentioncd</a:t>
            </a:r>
            <a:r>
              <a:rPr lang="en-US" sz="2200" dirty="0">
                <a:latin typeface="Arial" pitchFamily="34" charset="0"/>
                <a:cs typeface="Arial" pitchFamily="34" charset="0"/>
              </a:rPr>
              <a:t> election, declare for public information the following details about my criminal antecedents:</a:t>
            </a:r>
          </a:p>
          <a:p>
            <a:endParaRPr lang="en-US" sz="1600" dirty="0">
              <a:latin typeface="Arial" pitchFamily="34" charset="0"/>
              <a:cs typeface="Arial" pitchFamily="34" charset="0"/>
            </a:endParaRPr>
          </a:p>
        </p:txBody>
      </p:sp>
      <p:sp>
        <p:nvSpPr>
          <p:cNvPr id="2" name="Title 1"/>
          <p:cNvSpPr>
            <a:spLocks noGrp="1"/>
          </p:cNvSpPr>
          <p:nvPr>
            <p:ph type="title"/>
          </p:nvPr>
        </p:nvSpPr>
        <p:spPr>
          <a:xfrm>
            <a:off x="457200" y="274638"/>
            <a:ext cx="8229600" cy="334962"/>
          </a:xfrm>
        </p:spPr>
        <p:txBody>
          <a:bodyPr>
            <a:normAutofit fontScale="90000"/>
          </a:bodyPr>
          <a:lstStyle/>
          <a:p>
            <a:r>
              <a:rPr lang="en-US" dirty="0"/>
              <a:t>Format C-1</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4077488"/>
        </p:xfrm>
        <a:graphic>
          <a:graphicData uri="http://schemas.openxmlformats.org/drawingml/2006/table">
            <a:tbl>
              <a:tblPr firstRow="1" bandRow="1">
                <a:tableStyleId>{5C22544A-7EE6-4342-B048-85BDC9FD1C3A}</a:tableStyleId>
              </a:tblPr>
              <a:tblGrid>
                <a:gridCol w="1645920">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gridCol w="1645920">
                  <a:extLst>
                    <a:ext uri="{9D8B030D-6E8A-4147-A177-3AD203B41FA5}">
                      <a16:colId xmlns:a16="http://schemas.microsoft.com/office/drawing/2014/main" val="20002"/>
                    </a:ext>
                  </a:extLst>
                </a:gridCol>
                <a:gridCol w="1645920">
                  <a:extLst>
                    <a:ext uri="{9D8B030D-6E8A-4147-A177-3AD203B41FA5}">
                      <a16:colId xmlns:a16="http://schemas.microsoft.com/office/drawing/2014/main" val="20003"/>
                    </a:ext>
                  </a:extLst>
                </a:gridCol>
                <a:gridCol w="1645920">
                  <a:extLst>
                    <a:ext uri="{9D8B030D-6E8A-4147-A177-3AD203B41FA5}">
                      <a16:colId xmlns:a16="http://schemas.microsoft.com/office/drawing/2014/main" val="20004"/>
                    </a:ext>
                  </a:extLst>
                </a:gridCol>
              </a:tblGrid>
              <a:tr h="1524000">
                <a:tc>
                  <a:txBody>
                    <a:bodyPr/>
                    <a:lstStyle/>
                    <a:p>
                      <a:r>
                        <a:rPr lang="en-US" dirty="0"/>
                        <a:t>Sl.</a:t>
                      </a:r>
                      <a:r>
                        <a:rPr lang="en-US" baseline="0" dirty="0"/>
                        <a:t> No.</a:t>
                      </a:r>
                      <a:endParaRPr lang="en-US" dirty="0"/>
                    </a:p>
                  </a:txBody>
                  <a:tcPr/>
                </a:tc>
                <a:tc>
                  <a:txBody>
                    <a:bodyPr/>
                    <a:lstStyle/>
                    <a:p>
                      <a:r>
                        <a:rPr lang="en-US" dirty="0"/>
                        <a:t>Name</a:t>
                      </a:r>
                      <a:r>
                        <a:rPr lang="en-US" baseline="0" dirty="0"/>
                        <a:t> of Court</a:t>
                      </a:r>
                      <a:endParaRPr lang="en-US" dirty="0"/>
                    </a:p>
                  </a:txBody>
                  <a:tcPr/>
                </a:tc>
                <a:tc>
                  <a:txBody>
                    <a:bodyPr/>
                    <a:lstStyle/>
                    <a:p>
                      <a:r>
                        <a:rPr lang="en-US" dirty="0"/>
                        <a:t>Case</a:t>
                      </a:r>
                      <a:r>
                        <a:rPr lang="en-US" baseline="0" dirty="0"/>
                        <a:t> No. and dated</a:t>
                      </a:r>
                      <a:endParaRPr lang="en-US" dirty="0"/>
                    </a:p>
                  </a:txBody>
                  <a:tcPr/>
                </a:tc>
                <a:tc>
                  <a:txBody>
                    <a:bodyPr/>
                    <a:lstStyle/>
                    <a:p>
                      <a:r>
                        <a:rPr lang="en-US" dirty="0"/>
                        <a:t>Status of case (s)</a:t>
                      </a:r>
                    </a:p>
                  </a:txBody>
                  <a:tcPr/>
                </a:tc>
                <a:tc>
                  <a:txBody>
                    <a:bodyPr/>
                    <a:lstStyle/>
                    <a:p>
                      <a:r>
                        <a:rPr lang="en-US" dirty="0"/>
                        <a:t>Sections of A</a:t>
                      </a:r>
                      <a:r>
                        <a:rPr lang="en-US" baseline="0" dirty="0"/>
                        <a:t>ct concerned and brief description of offence(s)</a:t>
                      </a:r>
                      <a:endParaRPr lang="en-US" dirty="0"/>
                    </a:p>
                  </a:txBody>
                  <a:tcPr/>
                </a:tc>
                <a:extLst>
                  <a:ext uri="{0D108BD9-81ED-4DB2-BD59-A6C34878D82A}">
                    <a16:rowId xmlns:a16="http://schemas.microsoft.com/office/drawing/2014/main" val="10000"/>
                  </a:ext>
                </a:extLst>
              </a:tr>
              <a:tr h="585032">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1"/>
                  </a:ext>
                </a:extLst>
              </a:tr>
              <a:tr h="585032">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2"/>
                  </a:ext>
                </a:extLst>
              </a:tr>
              <a:tr h="585032">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r h="585032">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p:sp>
        <p:nvSpPr>
          <p:cNvPr id="2" name="Title 1"/>
          <p:cNvSpPr>
            <a:spLocks noGrp="1"/>
          </p:cNvSpPr>
          <p:nvPr>
            <p:ph type="title"/>
          </p:nvPr>
        </p:nvSpPr>
        <p:spPr/>
        <p:txBody>
          <a:bodyPr>
            <a:normAutofit fontScale="90000"/>
          </a:bodyPr>
          <a:lstStyle/>
          <a:p>
            <a:r>
              <a:rPr lang="en-US" dirty="0"/>
              <a:t>(A) Pending criminal cases</a:t>
            </a:r>
            <a:br>
              <a:rPr lang="en-US" dirty="0"/>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3784600"/>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370840">
                <a:tc>
                  <a:txBody>
                    <a:bodyPr/>
                    <a:lstStyle/>
                    <a:p>
                      <a:r>
                        <a:rPr lang="en-US" dirty="0"/>
                        <a:t>Sl. No.</a:t>
                      </a:r>
                    </a:p>
                  </a:txBody>
                  <a:tcPr/>
                </a:tc>
                <a:tc>
                  <a:txBody>
                    <a:bodyPr/>
                    <a:lstStyle/>
                    <a:p>
                      <a:r>
                        <a:rPr lang="en-US" dirty="0"/>
                        <a:t>Name of Court &amp; date (s) of</a:t>
                      </a:r>
                      <a:r>
                        <a:rPr lang="en-US" baseline="0" dirty="0"/>
                        <a:t> order(s)</a:t>
                      </a:r>
                      <a:endParaRPr lang="en-US" dirty="0"/>
                    </a:p>
                  </a:txBody>
                  <a:tcPr/>
                </a:tc>
                <a:tc>
                  <a:txBody>
                    <a:bodyPr/>
                    <a:lstStyle/>
                    <a:p>
                      <a:r>
                        <a:rPr lang="en-US" dirty="0"/>
                        <a:t>Description of offences</a:t>
                      </a:r>
                      <a:r>
                        <a:rPr lang="en-US" baseline="0" dirty="0"/>
                        <a:t> &amp; punishment imposed</a:t>
                      </a:r>
                      <a:endParaRPr lang="en-US" dirty="0"/>
                    </a:p>
                  </a:txBody>
                  <a:tcPr/>
                </a:tc>
                <a:tc>
                  <a:txBody>
                    <a:bodyPr/>
                    <a:lstStyle/>
                    <a:p>
                      <a:r>
                        <a:rPr lang="en-US" dirty="0"/>
                        <a:t>Maximum Punishment</a:t>
                      </a:r>
                      <a:r>
                        <a:rPr lang="en-US" baseline="0" dirty="0"/>
                        <a:t> Imposed</a:t>
                      </a:r>
                    </a:p>
                    <a:p>
                      <a:endParaRPr lang="en-US" dirty="0"/>
                    </a:p>
                  </a:txBody>
                  <a:tcPr/>
                </a:tc>
                <a:extLst>
                  <a:ext uri="{0D108BD9-81ED-4DB2-BD59-A6C34878D82A}">
                    <a16:rowId xmlns:a16="http://schemas.microsoft.com/office/drawing/2014/main" val="10000"/>
                  </a:ext>
                </a:extLst>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4"/>
                  </a:ext>
                </a:extLst>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5"/>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6"/>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7"/>
                  </a:ext>
                </a:extLst>
              </a:tr>
            </a:tbl>
          </a:graphicData>
        </a:graphic>
      </p:graphicFrame>
      <p:sp>
        <p:nvSpPr>
          <p:cNvPr id="2" name="Title 1"/>
          <p:cNvSpPr>
            <a:spLocks noGrp="1"/>
          </p:cNvSpPr>
          <p:nvPr>
            <p:ph type="title"/>
          </p:nvPr>
        </p:nvSpPr>
        <p:spPr/>
        <p:txBody>
          <a:bodyPr>
            <a:normAutofit fontScale="90000"/>
          </a:bodyPr>
          <a:lstStyle/>
          <a:p>
            <a:r>
              <a:rPr lang="en-US" dirty="0"/>
              <a:t>(B) Details about cases of conviction for criminal offences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33400"/>
            <a:ext cx="8610600" cy="6400800"/>
          </a:xfrm>
        </p:spPr>
        <p:txBody>
          <a:bodyPr>
            <a:noAutofit/>
          </a:bodyPr>
          <a:lstStyle/>
          <a:p>
            <a:pPr algn="just"/>
            <a:r>
              <a:rPr lang="en-US" sz="2000" dirty="0">
                <a:latin typeface="Arial" pitchFamily="34" charset="0"/>
                <a:cs typeface="Arial" pitchFamily="34" charset="0"/>
              </a:rPr>
              <a:t>Note:-</a:t>
            </a:r>
          </a:p>
          <a:p>
            <a:pPr algn="just">
              <a:buNone/>
            </a:pPr>
            <a:r>
              <a:rPr lang="en-US" sz="2000" dirty="0">
                <a:latin typeface="Arial" pitchFamily="34" charset="0"/>
                <a:cs typeface="Arial" pitchFamily="34" charset="0"/>
              </a:rPr>
              <a:t> </a:t>
            </a:r>
          </a:p>
          <a:p>
            <a:pPr lvl="2" algn="just"/>
            <a:r>
              <a:rPr lang="en-US" sz="2000" dirty="0">
                <a:latin typeface="Arial" pitchFamily="34" charset="0"/>
                <a:cs typeface="Arial" pitchFamily="34" charset="0"/>
              </a:rPr>
              <a:t>The particulars regarding criminal cases pending against the candidate shall be in bold letters.</a:t>
            </a:r>
          </a:p>
          <a:p>
            <a:pPr lvl="2" algn="just"/>
            <a:r>
              <a:rPr lang="en-US" sz="2000" dirty="0">
                <a:latin typeface="Arial" pitchFamily="34" charset="0"/>
                <a:cs typeface="Arial" pitchFamily="34" charset="0"/>
              </a:rPr>
              <a:t>The matter in newspapers shall be published in font size of at least 12.</a:t>
            </a:r>
          </a:p>
          <a:p>
            <a:pPr lvl="2" algn="just"/>
            <a:r>
              <a:rPr lang="en-US" sz="2000" dirty="0">
                <a:latin typeface="Arial" pitchFamily="34" charset="0"/>
                <a:cs typeface="Arial" pitchFamily="34" charset="0"/>
              </a:rPr>
              <a:t>The above information shall be published State wise for each State/UT.</a:t>
            </a:r>
          </a:p>
          <a:p>
            <a:pPr lvl="2" algn="just"/>
            <a:r>
              <a:rPr lang="en-US" sz="2000" dirty="0">
                <a:latin typeface="Arial" pitchFamily="34" charset="0"/>
                <a:cs typeface="Arial" pitchFamily="34" charset="0"/>
              </a:rPr>
              <a:t>If a candidate is contesting an election on the ticket of a particular party, he/she is required to inform the party about the criminal cases pending against him/her.</a:t>
            </a:r>
          </a:p>
          <a:p>
            <a:pPr lvl="2" algn="just"/>
            <a:r>
              <a:rPr lang="en-US" sz="2000" dirty="0">
                <a:latin typeface="Arial" pitchFamily="34" charset="0"/>
                <a:cs typeface="Arial" pitchFamily="34" charset="0"/>
              </a:rPr>
              <a:t>The political part)' shall be obligated to put up on its website the information pertaining to candidates having criminal antecedents.</a:t>
            </a:r>
          </a:p>
          <a:p>
            <a:pPr lvl="2" algn="just"/>
            <a:r>
              <a:rPr lang="en-US" sz="2000" dirty="0">
                <a:latin typeface="Arial" pitchFamily="34" charset="0"/>
                <a:cs typeface="Arial" pitchFamily="34" charset="0"/>
              </a:rPr>
              <a:t>The Political Party shall submit a report about publishing of declaration regarding criminal cases in Format CS to the Chief Electoral Officer of the State within 30 days of declaration of result of the election concerned.</a:t>
            </a:r>
          </a:p>
        </p:txBody>
      </p:sp>
      <p:sp>
        <p:nvSpPr>
          <p:cNvPr id="2" name="Title 1"/>
          <p:cNvSpPr>
            <a:spLocks noGrp="1"/>
          </p:cNvSpPr>
          <p:nvPr>
            <p:ph type="title"/>
          </p:nvPr>
        </p:nvSpPr>
        <p:spPr>
          <a:xfrm>
            <a:off x="457200" y="274638"/>
            <a:ext cx="8229600" cy="411162"/>
          </a:xfrm>
        </p:spPr>
        <p:txBody>
          <a:bodyPr>
            <a:normAutofit fontScale="90000"/>
          </a:bodyPr>
          <a:lstStyle/>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84</TotalTime>
  <Words>1950</Words>
  <Application>Microsoft Office PowerPoint</Application>
  <PresentationFormat>On-screen Show (4:3)</PresentationFormat>
  <Paragraphs>138</Paragraphs>
  <Slides>33</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33</vt:i4>
      </vt:variant>
    </vt:vector>
  </HeadingPairs>
  <TitlesOfParts>
    <vt:vector size="41" baseType="lpstr">
      <vt:lpstr>Arial</vt:lpstr>
      <vt:lpstr>Calibri</vt:lpstr>
      <vt:lpstr>Lucida Sans Unicode</vt:lpstr>
      <vt:lpstr>Verdana</vt:lpstr>
      <vt:lpstr>Wingdings</vt:lpstr>
      <vt:lpstr>Wingdings 2</vt:lpstr>
      <vt:lpstr>Wingdings 3</vt:lpstr>
      <vt:lpstr>Concourse</vt:lpstr>
      <vt:lpstr>PowerPoint Presentation</vt:lpstr>
      <vt:lpstr>Amendments made to form 26 </vt:lpstr>
      <vt:lpstr>PowerPoint Presentation</vt:lpstr>
      <vt:lpstr>PowerPoint Presentation</vt:lpstr>
      <vt:lpstr>PowerPoint Presentation</vt:lpstr>
      <vt:lpstr>Format C-1</vt:lpstr>
      <vt:lpstr>(A) Pending criminal cases </vt:lpstr>
      <vt:lpstr>(B) Details about cases of conviction for criminal offences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Q-Which newspapers are to be chosen for publicity by such candidates? </vt:lpstr>
      <vt:lpstr>Q-When has it to be publicised? </vt:lpstr>
      <vt:lpstr>Q.There is no column for signature.Who will authenticate it? </vt:lpstr>
      <vt:lpstr>Q-Which TV channel the declaration has to be publicised? </vt:lpstr>
      <vt:lpstr>Q-What will be the font size and duration of publicity in TV? </vt:lpstr>
      <vt:lpstr>Q-If a candidate does not have any criminal record, whether  he/she is required  to publicise? </vt:lpstr>
      <vt:lpstr>Q-Whether FIR cases have to be published  by the concerned  candidates and political parties? </vt:lpstr>
      <vt:lpstr>Q-lf after filing nomination, status of criminal case changes,’whether candidate can revise the details? </vt:lpstr>
      <vt:lpstr>Q-Who will bear the expenses for publishing? </vt:lpstr>
      <vt:lpstr>Q-Whether expenditure on this account will be accounted for? </vt:lpstr>
      <vt:lpstr>Q-Can RO.act on any discrepancy in such details if pointed out? </vt:lpstr>
      <vt:lpstr>Q-In what manner, such candidates will submit the information about publicity of cases to the DEO? </vt:lpstr>
      <vt:lpstr>Q-What happens if such candidates or such political parties do not publicise in the manner prescribed? </vt:lpstr>
      <vt:lpstr>Q-What are the Hours during which the information on TV channels is to be displayed'! </vt:lpstr>
      <vt:lpstr>Q-What will be the language in which the information is to be published on TV channels?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NIC</dc:creator>
  <cp:lastModifiedBy>IIIDEM Meetings</cp:lastModifiedBy>
  <cp:revision>40</cp:revision>
  <dcterms:created xsi:type="dcterms:W3CDTF">2021-10-10T11:51:27Z</dcterms:created>
  <dcterms:modified xsi:type="dcterms:W3CDTF">2022-01-03T05:01:25Z</dcterms:modified>
</cp:coreProperties>
</file>